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notesMasterIdLst>
    <p:notesMasterId r:id="rId39"/>
  </p:notesMasterIdLst>
  <p:sldIdLst>
    <p:sldId id="256" r:id="rId2"/>
    <p:sldId id="257" r:id="rId3"/>
    <p:sldId id="258" r:id="rId4"/>
    <p:sldId id="293" r:id="rId5"/>
    <p:sldId id="294" r:id="rId6"/>
    <p:sldId id="305" r:id="rId7"/>
    <p:sldId id="330" r:id="rId8"/>
    <p:sldId id="296" r:id="rId9"/>
    <p:sldId id="329" r:id="rId10"/>
    <p:sldId id="331" r:id="rId11"/>
    <p:sldId id="311" r:id="rId12"/>
    <p:sldId id="312" r:id="rId13"/>
    <p:sldId id="313" r:id="rId14"/>
    <p:sldId id="315" r:id="rId15"/>
    <p:sldId id="323" r:id="rId16"/>
    <p:sldId id="324" r:id="rId17"/>
    <p:sldId id="316" r:id="rId18"/>
    <p:sldId id="317" r:id="rId19"/>
    <p:sldId id="318" r:id="rId20"/>
    <p:sldId id="326" r:id="rId21"/>
    <p:sldId id="327" r:id="rId22"/>
    <p:sldId id="297" r:id="rId23"/>
    <p:sldId id="298" r:id="rId24"/>
    <p:sldId id="299" r:id="rId25"/>
    <p:sldId id="300" r:id="rId26"/>
    <p:sldId id="304" r:id="rId27"/>
    <p:sldId id="302" r:id="rId28"/>
    <p:sldId id="303" r:id="rId29"/>
    <p:sldId id="320" r:id="rId30"/>
    <p:sldId id="321" r:id="rId31"/>
    <p:sldId id="322" r:id="rId32"/>
    <p:sldId id="289" r:id="rId33"/>
    <p:sldId id="280" r:id="rId34"/>
    <p:sldId id="328" r:id="rId35"/>
    <p:sldId id="332" r:id="rId36"/>
    <p:sldId id="336" r:id="rId37"/>
    <p:sldId id="333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AE7230"/>
    <a:srgbClr val="FFCC00"/>
    <a:srgbClr val="FF8A4F"/>
    <a:srgbClr val="FF9966"/>
    <a:srgbClr val="FF9933"/>
    <a:srgbClr val="CC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70" autoAdjust="0"/>
    <p:restoredTop sz="94728" autoAdjust="0"/>
  </p:normalViewPr>
  <p:slideViewPr>
    <p:cSldViewPr>
      <p:cViewPr varScale="1">
        <p:scale>
          <a:sx n="92" d="100"/>
          <a:sy n="92" d="100"/>
        </p:scale>
        <p:origin x="127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B03F40-4777-40FB-A9C7-1AC172AF96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F97671-EEA7-4497-A871-073B90BD7FC3}">
      <dgm:prSet phldrT="[Текст]"/>
      <dgm:spPr/>
      <dgm:t>
        <a:bodyPr/>
        <a:lstStyle/>
        <a:p>
          <a:pPr algn="ctr"/>
          <a:r>
            <a:rPr lang="uk-UA" dirty="0"/>
            <a:t>За підписом ректора або проректорів</a:t>
          </a:r>
          <a:endParaRPr lang="ru-RU" dirty="0"/>
        </a:p>
      </dgm:t>
    </dgm:pt>
    <dgm:pt modelId="{CCDC7BED-7233-4F86-A5C5-3640CF5A8FEF}" type="parTrans" cxnId="{CB87F121-7083-4710-B340-24157D96F9A0}">
      <dgm:prSet/>
      <dgm:spPr/>
      <dgm:t>
        <a:bodyPr/>
        <a:lstStyle/>
        <a:p>
          <a:endParaRPr lang="ru-RU"/>
        </a:p>
      </dgm:t>
    </dgm:pt>
    <dgm:pt modelId="{91210600-8A00-46B6-AAE3-21009DDEB28B}" type="sibTrans" cxnId="{CB87F121-7083-4710-B340-24157D96F9A0}">
      <dgm:prSet/>
      <dgm:spPr/>
      <dgm:t>
        <a:bodyPr/>
        <a:lstStyle/>
        <a:p>
          <a:endParaRPr lang="ru-RU"/>
        </a:p>
      </dgm:t>
    </dgm:pt>
    <dgm:pt modelId="{5F666423-58AE-487B-9EF0-8FD70A7398CA}" type="pres">
      <dgm:prSet presAssocID="{34B03F40-4777-40FB-A9C7-1AC172AF964D}" presName="linear" presStyleCnt="0">
        <dgm:presLayoutVars>
          <dgm:animLvl val="lvl"/>
          <dgm:resizeHandles val="exact"/>
        </dgm:presLayoutVars>
      </dgm:prSet>
      <dgm:spPr/>
    </dgm:pt>
    <dgm:pt modelId="{C684DA6F-6F8D-4B8C-A3E8-543A37045D98}" type="pres">
      <dgm:prSet presAssocID="{27F97671-EEA7-4497-A871-073B90BD7FC3}" presName="parentText" presStyleLbl="node1" presStyleIdx="0" presStyleCnt="1" custLinFactNeighborX="-68750" custLinFactNeighborY="-2265">
        <dgm:presLayoutVars>
          <dgm:chMax val="0"/>
          <dgm:bulletEnabled val="1"/>
        </dgm:presLayoutVars>
      </dgm:prSet>
      <dgm:spPr/>
    </dgm:pt>
  </dgm:ptLst>
  <dgm:cxnLst>
    <dgm:cxn modelId="{20064916-6829-406D-8AA6-CF4E7423A506}" type="presOf" srcId="{27F97671-EEA7-4497-A871-073B90BD7FC3}" destId="{C684DA6F-6F8D-4B8C-A3E8-543A37045D98}" srcOrd="0" destOrd="0" presId="urn:microsoft.com/office/officeart/2005/8/layout/vList2"/>
    <dgm:cxn modelId="{CB87F121-7083-4710-B340-24157D96F9A0}" srcId="{34B03F40-4777-40FB-A9C7-1AC172AF964D}" destId="{27F97671-EEA7-4497-A871-073B90BD7FC3}" srcOrd="0" destOrd="0" parTransId="{CCDC7BED-7233-4F86-A5C5-3640CF5A8FEF}" sibTransId="{91210600-8A00-46B6-AAE3-21009DDEB28B}"/>
    <dgm:cxn modelId="{72B540C4-ED06-4CF6-AB6A-C7B9F9595747}" type="presOf" srcId="{34B03F40-4777-40FB-A9C7-1AC172AF964D}" destId="{5F666423-58AE-487B-9EF0-8FD70A7398CA}" srcOrd="0" destOrd="0" presId="urn:microsoft.com/office/officeart/2005/8/layout/vList2"/>
    <dgm:cxn modelId="{CE499AAF-F27D-46DF-ACE4-987439C81975}" type="presParOf" srcId="{5F666423-58AE-487B-9EF0-8FD70A7398CA}" destId="{C684DA6F-6F8D-4B8C-A3E8-543A37045D9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877DDF-AC25-42FC-90C5-24F7653267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E5975C-09F0-4FFB-A5A0-EC5C2781C7EB}">
      <dgm:prSet phldrT="[Текст]"/>
      <dgm:spPr/>
      <dgm:t>
        <a:bodyPr/>
        <a:lstStyle/>
        <a:p>
          <a:r>
            <a:rPr lang="uk-UA" dirty="0"/>
            <a:t>Бланки наказів</a:t>
          </a:r>
          <a:endParaRPr lang="ru-RU" dirty="0"/>
        </a:p>
      </dgm:t>
    </dgm:pt>
    <dgm:pt modelId="{B8DCA0C1-9254-41F5-B1BF-6951615576D8}" type="parTrans" cxnId="{EBE25A3C-1538-47AF-812A-69694392E06B}">
      <dgm:prSet/>
      <dgm:spPr/>
      <dgm:t>
        <a:bodyPr/>
        <a:lstStyle/>
        <a:p>
          <a:endParaRPr lang="ru-RU"/>
        </a:p>
      </dgm:t>
    </dgm:pt>
    <dgm:pt modelId="{468BC8F0-340E-438F-B674-F955A19CF0CB}" type="sibTrans" cxnId="{EBE25A3C-1538-47AF-812A-69694392E06B}">
      <dgm:prSet/>
      <dgm:spPr/>
      <dgm:t>
        <a:bodyPr/>
        <a:lstStyle/>
        <a:p>
          <a:endParaRPr lang="ru-RU"/>
        </a:p>
      </dgm:t>
    </dgm:pt>
    <dgm:pt modelId="{B5FEE1EF-18C1-406F-A27C-72DEC6EA01A5}">
      <dgm:prSet phldrT="[Текст]"/>
      <dgm:spPr/>
      <dgm:t>
        <a:bodyPr/>
        <a:lstStyle/>
        <a:p>
          <a:r>
            <a:rPr lang="uk-UA" dirty="0"/>
            <a:t>Бланки наказів про відрядження та стажування </a:t>
          </a:r>
          <a:endParaRPr lang="ru-RU" dirty="0"/>
        </a:p>
      </dgm:t>
    </dgm:pt>
    <dgm:pt modelId="{E3EC99F0-471E-4FF8-8F19-B0F67A2F9B8E}" type="parTrans" cxnId="{755A92AF-EF54-4957-813D-A6F0F1D582FB}">
      <dgm:prSet/>
      <dgm:spPr/>
      <dgm:t>
        <a:bodyPr/>
        <a:lstStyle/>
        <a:p>
          <a:endParaRPr lang="ru-RU"/>
        </a:p>
      </dgm:t>
    </dgm:pt>
    <dgm:pt modelId="{70FF5814-9BB8-4C97-BFBE-FAC73281CD95}" type="sibTrans" cxnId="{755A92AF-EF54-4957-813D-A6F0F1D582FB}">
      <dgm:prSet/>
      <dgm:spPr/>
      <dgm:t>
        <a:bodyPr/>
        <a:lstStyle/>
        <a:p>
          <a:endParaRPr lang="ru-RU"/>
        </a:p>
      </dgm:t>
    </dgm:pt>
    <dgm:pt modelId="{9A549A4E-2E62-49F7-B9A1-7F43AA82D362}">
      <dgm:prSet phldrT="[Текст]"/>
      <dgm:spPr/>
      <dgm:t>
        <a:bodyPr/>
        <a:lstStyle/>
        <a:p>
          <a:r>
            <a:rPr lang="uk-UA" dirty="0"/>
            <a:t>Бланки     усіх інших наказів</a:t>
          </a:r>
          <a:endParaRPr lang="ru-RU" dirty="0"/>
        </a:p>
      </dgm:t>
    </dgm:pt>
    <dgm:pt modelId="{4C2917EC-7788-41AD-B7BA-FCD517E78F45}" type="parTrans" cxnId="{97B418EE-AC07-4012-A366-AC4125AA975F}">
      <dgm:prSet/>
      <dgm:spPr/>
      <dgm:t>
        <a:bodyPr/>
        <a:lstStyle/>
        <a:p>
          <a:endParaRPr lang="ru-RU"/>
        </a:p>
      </dgm:t>
    </dgm:pt>
    <dgm:pt modelId="{2D70A309-FA83-437B-868D-635EDAC8ED60}" type="sibTrans" cxnId="{97B418EE-AC07-4012-A366-AC4125AA975F}">
      <dgm:prSet/>
      <dgm:spPr/>
      <dgm:t>
        <a:bodyPr/>
        <a:lstStyle/>
        <a:p>
          <a:endParaRPr lang="ru-RU"/>
        </a:p>
      </dgm:t>
    </dgm:pt>
    <dgm:pt modelId="{4DD3B2BC-B03C-4D45-A08F-5B606BD4C4B5}" type="pres">
      <dgm:prSet presAssocID="{66877DDF-AC25-42FC-90C5-24F7653267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1929F8A-5F3A-4A8C-9C39-5885A29ACEDC}" type="pres">
      <dgm:prSet presAssocID="{C6E5975C-09F0-4FFB-A5A0-EC5C2781C7EB}" presName="hierRoot1" presStyleCnt="0"/>
      <dgm:spPr/>
    </dgm:pt>
    <dgm:pt modelId="{72297335-70A8-4A30-AA1A-8EEF3DB28666}" type="pres">
      <dgm:prSet presAssocID="{C6E5975C-09F0-4FFB-A5A0-EC5C2781C7EB}" presName="composite" presStyleCnt="0"/>
      <dgm:spPr/>
    </dgm:pt>
    <dgm:pt modelId="{DA119F4A-BFB4-4BA2-8443-8EDF4A52BE15}" type="pres">
      <dgm:prSet presAssocID="{C6E5975C-09F0-4FFB-A5A0-EC5C2781C7EB}" presName="background" presStyleLbl="node0" presStyleIdx="0" presStyleCnt="1"/>
      <dgm:spPr/>
    </dgm:pt>
    <dgm:pt modelId="{E6470157-4FE0-4754-8B8C-0324B2731D33}" type="pres">
      <dgm:prSet presAssocID="{C6E5975C-09F0-4FFB-A5A0-EC5C2781C7EB}" presName="text" presStyleLbl="fgAcc0" presStyleIdx="0" presStyleCnt="1">
        <dgm:presLayoutVars>
          <dgm:chPref val="3"/>
        </dgm:presLayoutVars>
      </dgm:prSet>
      <dgm:spPr/>
    </dgm:pt>
    <dgm:pt modelId="{B2CED378-3843-42D2-BD7E-D34C99A7B9F2}" type="pres">
      <dgm:prSet presAssocID="{C6E5975C-09F0-4FFB-A5A0-EC5C2781C7EB}" presName="hierChild2" presStyleCnt="0"/>
      <dgm:spPr/>
    </dgm:pt>
    <dgm:pt modelId="{3F4DF186-F444-457B-ABF5-E201A4C77579}" type="pres">
      <dgm:prSet presAssocID="{E3EC99F0-471E-4FF8-8F19-B0F67A2F9B8E}" presName="Name10" presStyleLbl="parChTrans1D2" presStyleIdx="0" presStyleCnt="2"/>
      <dgm:spPr/>
    </dgm:pt>
    <dgm:pt modelId="{E5CCDC2C-549F-4B06-85E3-6F64E29E077B}" type="pres">
      <dgm:prSet presAssocID="{B5FEE1EF-18C1-406F-A27C-72DEC6EA01A5}" presName="hierRoot2" presStyleCnt="0"/>
      <dgm:spPr/>
    </dgm:pt>
    <dgm:pt modelId="{5514B446-D02C-4E09-854C-D3FB418B65FF}" type="pres">
      <dgm:prSet presAssocID="{B5FEE1EF-18C1-406F-A27C-72DEC6EA01A5}" presName="composite2" presStyleCnt="0"/>
      <dgm:spPr/>
    </dgm:pt>
    <dgm:pt modelId="{D7401353-D7F4-41D4-A9F3-C37B6AEFCF74}" type="pres">
      <dgm:prSet presAssocID="{B5FEE1EF-18C1-406F-A27C-72DEC6EA01A5}" presName="background2" presStyleLbl="node2" presStyleIdx="0" presStyleCnt="2"/>
      <dgm:spPr/>
    </dgm:pt>
    <dgm:pt modelId="{B9D46169-A06A-4839-B11F-1AE44AB871DF}" type="pres">
      <dgm:prSet presAssocID="{B5FEE1EF-18C1-406F-A27C-72DEC6EA01A5}" presName="text2" presStyleLbl="fgAcc2" presStyleIdx="0" presStyleCnt="2">
        <dgm:presLayoutVars>
          <dgm:chPref val="3"/>
        </dgm:presLayoutVars>
      </dgm:prSet>
      <dgm:spPr/>
    </dgm:pt>
    <dgm:pt modelId="{9B07481E-579C-48C6-9DD4-4078250E375A}" type="pres">
      <dgm:prSet presAssocID="{B5FEE1EF-18C1-406F-A27C-72DEC6EA01A5}" presName="hierChild3" presStyleCnt="0"/>
      <dgm:spPr/>
    </dgm:pt>
    <dgm:pt modelId="{80111C5E-F727-46DD-B7DF-714CAA99FA9A}" type="pres">
      <dgm:prSet presAssocID="{4C2917EC-7788-41AD-B7BA-FCD517E78F45}" presName="Name10" presStyleLbl="parChTrans1D2" presStyleIdx="1" presStyleCnt="2"/>
      <dgm:spPr/>
    </dgm:pt>
    <dgm:pt modelId="{8A94AA02-F8BA-483F-9FDC-A8178FF68154}" type="pres">
      <dgm:prSet presAssocID="{9A549A4E-2E62-49F7-B9A1-7F43AA82D362}" presName="hierRoot2" presStyleCnt="0"/>
      <dgm:spPr/>
    </dgm:pt>
    <dgm:pt modelId="{98198034-5E61-432B-B739-7D6D65B1F63D}" type="pres">
      <dgm:prSet presAssocID="{9A549A4E-2E62-49F7-B9A1-7F43AA82D362}" presName="composite2" presStyleCnt="0"/>
      <dgm:spPr/>
    </dgm:pt>
    <dgm:pt modelId="{813BFB86-0DF5-41F3-AECD-8795F2A38DDC}" type="pres">
      <dgm:prSet presAssocID="{9A549A4E-2E62-49F7-B9A1-7F43AA82D362}" presName="background2" presStyleLbl="node2" presStyleIdx="1" presStyleCnt="2"/>
      <dgm:spPr/>
    </dgm:pt>
    <dgm:pt modelId="{EA94DB28-3E9B-42DC-9156-450865EBCFBE}" type="pres">
      <dgm:prSet presAssocID="{9A549A4E-2E62-49F7-B9A1-7F43AA82D362}" presName="text2" presStyleLbl="fgAcc2" presStyleIdx="1" presStyleCnt="2">
        <dgm:presLayoutVars>
          <dgm:chPref val="3"/>
        </dgm:presLayoutVars>
      </dgm:prSet>
      <dgm:spPr/>
    </dgm:pt>
    <dgm:pt modelId="{3EF28FF6-7797-4F94-9571-7A7B987509C3}" type="pres">
      <dgm:prSet presAssocID="{9A549A4E-2E62-49F7-B9A1-7F43AA82D362}" presName="hierChild3" presStyleCnt="0"/>
      <dgm:spPr/>
    </dgm:pt>
  </dgm:ptLst>
  <dgm:cxnLst>
    <dgm:cxn modelId="{7D761F0E-65B8-48EF-9E13-013BAD320DD0}" type="presOf" srcId="{C6E5975C-09F0-4FFB-A5A0-EC5C2781C7EB}" destId="{E6470157-4FE0-4754-8B8C-0324B2731D33}" srcOrd="0" destOrd="0" presId="urn:microsoft.com/office/officeart/2005/8/layout/hierarchy1"/>
    <dgm:cxn modelId="{CD18DB2A-352F-4FFA-A10C-C6AED3661481}" type="presOf" srcId="{E3EC99F0-471E-4FF8-8F19-B0F67A2F9B8E}" destId="{3F4DF186-F444-457B-ABF5-E201A4C77579}" srcOrd="0" destOrd="0" presId="urn:microsoft.com/office/officeart/2005/8/layout/hierarchy1"/>
    <dgm:cxn modelId="{03FBCC36-328C-4609-B8CD-1A7A81D0173F}" type="presOf" srcId="{4C2917EC-7788-41AD-B7BA-FCD517E78F45}" destId="{80111C5E-F727-46DD-B7DF-714CAA99FA9A}" srcOrd="0" destOrd="0" presId="urn:microsoft.com/office/officeart/2005/8/layout/hierarchy1"/>
    <dgm:cxn modelId="{EBE25A3C-1538-47AF-812A-69694392E06B}" srcId="{66877DDF-AC25-42FC-90C5-24F765326726}" destId="{C6E5975C-09F0-4FFB-A5A0-EC5C2781C7EB}" srcOrd="0" destOrd="0" parTransId="{B8DCA0C1-9254-41F5-B1BF-6951615576D8}" sibTransId="{468BC8F0-340E-438F-B674-F955A19CF0CB}"/>
    <dgm:cxn modelId="{2F2FD581-C4BA-4578-A558-D7CA79F1978C}" type="presOf" srcId="{B5FEE1EF-18C1-406F-A27C-72DEC6EA01A5}" destId="{B9D46169-A06A-4839-B11F-1AE44AB871DF}" srcOrd="0" destOrd="0" presId="urn:microsoft.com/office/officeart/2005/8/layout/hierarchy1"/>
    <dgm:cxn modelId="{755A92AF-EF54-4957-813D-A6F0F1D582FB}" srcId="{C6E5975C-09F0-4FFB-A5A0-EC5C2781C7EB}" destId="{B5FEE1EF-18C1-406F-A27C-72DEC6EA01A5}" srcOrd="0" destOrd="0" parTransId="{E3EC99F0-471E-4FF8-8F19-B0F67A2F9B8E}" sibTransId="{70FF5814-9BB8-4C97-BFBE-FAC73281CD95}"/>
    <dgm:cxn modelId="{CC1C92D8-7EE5-422E-9E00-A8B62CCA54FA}" type="presOf" srcId="{66877DDF-AC25-42FC-90C5-24F765326726}" destId="{4DD3B2BC-B03C-4D45-A08F-5B606BD4C4B5}" srcOrd="0" destOrd="0" presId="urn:microsoft.com/office/officeart/2005/8/layout/hierarchy1"/>
    <dgm:cxn modelId="{926E7DE3-0B4D-4C39-A50E-F56AAB9239D0}" type="presOf" srcId="{9A549A4E-2E62-49F7-B9A1-7F43AA82D362}" destId="{EA94DB28-3E9B-42DC-9156-450865EBCFBE}" srcOrd="0" destOrd="0" presId="urn:microsoft.com/office/officeart/2005/8/layout/hierarchy1"/>
    <dgm:cxn modelId="{97B418EE-AC07-4012-A366-AC4125AA975F}" srcId="{C6E5975C-09F0-4FFB-A5A0-EC5C2781C7EB}" destId="{9A549A4E-2E62-49F7-B9A1-7F43AA82D362}" srcOrd="1" destOrd="0" parTransId="{4C2917EC-7788-41AD-B7BA-FCD517E78F45}" sibTransId="{2D70A309-FA83-437B-868D-635EDAC8ED60}"/>
    <dgm:cxn modelId="{C5825C6A-8778-4803-8B4B-A10B46EFE3FF}" type="presParOf" srcId="{4DD3B2BC-B03C-4D45-A08F-5B606BD4C4B5}" destId="{41929F8A-5F3A-4A8C-9C39-5885A29ACEDC}" srcOrd="0" destOrd="0" presId="urn:microsoft.com/office/officeart/2005/8/layout/hierarchy1"/>
    <dgm:cxn modelId="{296FD729-D438-4BA0-AC2E-1A1AE97A57F6}" type="presParOf" srcId="{41929F8A-5F3A-4A8C-9C39-5885A29ACEDC}" destId="{72297335-70A8-4A30-AA1A-8EEF3DB28666}" srcOrd="0" destOrd="0" presId="urn:microsoft.com/office/officeart/2005/8/layout/hierarchy1"/>
    <dgm:cxn modelId="{69A75E94-C7F5-4542-8571-4EE2FFFDA6A6}" type="presParOf" srcId="{72297335-70A8-4A30-AA1A-8EEF3DB28666}" destId="{DA119F4A-BFB4-4BA2-8443-8EDF4A52BE15}" srcOrd="0" destOrd="0" presId="urn:microsoft.com/office/officeart/2005/8/layout/hierarchy1"/>
    <dgm:cxn modelId="{909F982A-31D5-482A-9693-CA8F599D8E06}" type="presParOf" srcId="{72297335-70A8-4A30-AA1A-8EEF3DB28666}" destId="{E6470157-4FE0-4754-8B8C-0324B2731D33}" srcOrd="1" destOrd="0" presId="urn:microsoft.com/office/officeart/2005/8/layout/hierarchy1"/>
    <dgm:cxn modelId="{AF86A5B8-D5F8-47F1-B041-9F0EB15B6C6B}" type="presParOf" srcId="{41929F8A-5F3A-4A8C-9C39-5885A29ACEDC}" destId="{B2CED378-3843-42D2-BD7E-D34C99A7B9F2}" srcOrd="1" destOrd="0" presId="urn:microsoft.com/office/officeart/2005/8/layout/hierarchy1"/>
    <dgm:cxn modelId="{CD82A2E0-A784-453B-AAAE-000CBDC62ED5}" type="presParOf" srcId="{B2CED378-3843-42D2-BD7E-D34C99A7B9F2}" destId="{3F4DF186-F444-457B-ABF5-E201A4C77579}" srcOrd="0" destOrd="0" presId="urn:microsoft.com/office/officeart/2005/8/layout/hierarchy1"/>
    <dgm:cxn modelId="{A9176900-30FB-4228-A596-B86AF6C3A852}" type="presParOf" srcId="{B2CED378-3843-42D2-BD7E-D34C99A7B9F2}" destId="{E5CCDC2C-549F-4B06-85E3-6F64E29E077B}" srcOrd="1" destOrd="0" presId="urn:microsoft.com/office/officeart/2005/8/layout/hierarchy1"/>
    <dgm:cxn modelId="{0B21F461-5538-41D2-8735-2F46B991D946}" type="presParOf" srcId="{E5CCDC2C-549F-4B06-85E3-6F64E29E077B}" destId="{5514B446-D02C-4E09-854C-D3FB418B65FF}" srcOrd="0" destOrd="0" presId="urn:microsoft.com/office/officeart/2005/8/layout/hierarchy1"/>
    <dgm:cxn modelId="{33768D52-F83D-4A44-948A-1CBD4C8F3C31}" type="presParOf" srcId="{5514B446-D02C-4E09-854C-D3FB418B65FF}" destId="{D7401353-D7F4-41D4-A9F3-C37B6AEFCF74}" srcOrd="0" destOrd="0" presId="urn:microsoft.com/office/officeart/2005/8/layout/hierarchy1"/>
    <dgm:cxn modelId="{3A15A3F9-4AE1-4CD3-99C2-D42F5FD958B8}" type="presParOf" srcId="{5514B446-D02C-4E09-854C-D3FB418B65FF}" destId="{B9D46169-A06A-4839-B11F-1AE44AB871DF}" srcOrd="1" destOrd="0" presId="urn:microsoft.com/office/officeart/2005/8/layout/hierarchy1"/>
    <dgm:cxn modelId="{3A0E6515-B803-444B-8A18-7481F6C95EB9}" type="presParOf" srcId="{E5CCDC2C-549F-4B06-85E3-6F64E29E077B}" destId="{9B07481E-579C-48C6-9DD4-4078250E375A}" srcOrd="1" destOrd="0" presId="urn:microsoft.com/office/officeart/2005/8/layout/hierarchy1"/>
    <dgm:cxn modelId="{55B28F9D-4EE2-4EFB-A42A-661A70CE009E}" type="presParOf" srcId="{B2CED378-3843-42D2-BD7E-D34C99A7B9F2}" destId="{80111C5E-F727-46DD-B7DF-714CAA99FA9A}" srcOrd="2" destOrd="0" presId="urn:microsoft.com/office/officeart/2005/8/layout/hierarchy1"/>
    <dgm:cxn modelId="{40ECBFEE-D8B1-4083-B501-10B28327ACF3}" type="presParOf" srcId="{B2CED378-3843-42D2-BD7E-D34C99A7B9F2}" destId="{8A94AA02-F8BA-483F-9FDC-A8178FF68154}" srcOrd="3" destOrd="0" presId="urn:microsoft.com/office/officeart/2005/8/layout/hierarchy1"/>
    <dgm:cxn modelId="{9BB56279-DCD3-49D4-9F67-AB6F9C8869C0}" type="presParOf" srcId="{8A94AA02-F8BA-483F-9FDC-A8178FF68154}" destId="{98198034-5E61-432B-B739-7D6D65B1F63D}" srcOrd="0" destOrd="0" presId="urn:microsoft.com/office/officeart/2005/8/layout/hierarchy1"/>
    <dgm:cxn modelId="{29367A8B-0772-4567-90AC-539AD5C9C237}" type="presParOf" srcId="{98198034-5E61-432B-B739-7D6D65B1F63D}" destId="{813BFB86-0DF5-41F3-AECD-8795F2A38DDC}" srcOrd="0" destOrd="0" presId="urn:microsoft.com/office/officeart/2005/8/layout/hierarchy1"/>
    <dgm:cxn modelId="{EF7E8C09-E976-4159-82CC-57C10F3CE56B}" type="presParOf" srcId="{98198034-5E61-432B-B739-7D6D65B1F63D}" destId="{EA94DB28-3E9B-42DC-9156-450865EBCFBE}" srcOrd="1" destOrd="0" presId="urn:microsoft.com/office/officeart/2005/8/layout/hierarchy1"/>
    <dgm:cxn modelId="{3CF1AB78-BF3F-4BAF-BF7D-BDD6D6230DEA}" type="presParOf" srcId="{8A94AA02-F8BA-483F-9FDC-A8178FF68154}" destId="{3EF28FF6-7797-4F94-9571-7A7B987509C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4DA6F-6F8D-4B8C-A3E8-543A37045D98}">
      <dsp:nvSpPr>
        <dsp:cNvPr id="0" name=""/>
        <dsp:cNvSpPr/>
      </dsp:nvSpPr>
      <dsp:spPr>
        <a:xfrm>
          <a:off x="0" y="0"/>
          <a:ext cx="7632848" cy="16707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200" kern="1200" dirty="0"/>
            <a:t>За підписом ректора або проректорів</a:t>
          </a:r>
          <a:endParaRPr lang="ru-RU" sz="4200" kern="1200" dirty="0"/>
        </a:p>
      </dsp:txBody>
      <dsp:txXfrm>
        <a:off x="81560" y="81560"/>
        <a:ext cx="7469728" cy="15076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11C5E-F727-46DD-B7DF-714CAA99FA9A}">
      <dsp:nvSpPr>
        <dsp:cNvPr id="0" name=""/>
        <dsp:cNvSpPr/>
      </dsp:nvSpPr>
      <dsp:spPr>
        <a:xfrm>
          <a:off x="3531864" y="2178477"/>
          <a:ext cx="1942027" cy="924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834"/>
              </a:lnTo>
              <a:lnTo>
                <a:pt x="1942027" y="629834"/>
              </a:lnTo>
              <a:lnTo>
                <a:pt x="1942027" y="92422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DF186-F444-457B-ABF5-E201A4C77579}">
      <dsp:nvSpPr>
        <dsp:cNvPr id="0" name=""/>
        <dsp:cNvSpPr/>
      </dsp:nvSpPr>
      <dsp:spPr>
        <a:xfrm>
          <a:off x="1589836" y="2178477"/>
          <a:ext cx="1942027" cy="924228"/>
        </a:xfrm>
        <a:custGeom>
          <a:avLst/>
          <a:gdLst/>
          <a:ahLst/>
          <a:cxnLst/>
          <a:rect l="0" t="0" r="0" b="0"/>
          <a:pathLst>
            <a:path>
              <a:moveTo>
                <a:pt x="1942027" y="0"/>
              </a:moveTo>
              <a:lnTo>
                <a:pt x="1942027" y="629834"/>
              </a:lnTo>
              <a:lnTo>
                <a:pt x="0" y="629834"/>
              </a:lnTo>
              <a:lnTo>
                <a:pt x="0" y="92422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19F4A-BFB4-4BA2-8443-8EDF4A52BE15}">
      <dsp:nvSpPr>
        <dsp:cNvPr id="0" name=""/>
        <dsp:cNvSpPr/>
      </dsp:nvSpPr>
      <dsp:spPr>
        <a:xfrm>
          <a:off x="1942932" y="160534"/>
          <a:ext cx="3177862" cy="2017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70157-4FE0-4754-8B8C-0324B2731D33}">
      <dsp:nvSpPr>
        <dsp:cNvPr id="0" name=""/>
        <dsp:cNvSpPr/>
      </dsp:nvSpPr>
      <dsp:spPr>
        <a:xfrm>
          <a:off x="2296028" y="495975"/>
          <a:ext cx="3177862" cy="2017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/>
            <a:t>Бланки наказів</a:t>
          </a:r>
          <a:endParaRPr lang="ru-RU" sz="3000" kern="1200" dirty="0"/>
        </a:p>
      </dsp:txBody>
      <dsp:txXfrm>
        <a:off x="2355132" y="555079"/>
        <a:ext cx="3059654" cy="1899734"/>
      </dsp:txXfrm>
    </dsp:sp>
    <dsp:sp modelId="{D7401353-D7F4-41D4-A9F3-C37B6AEFCF74}">
      <dsp:nvSpPr>
        <dsp:cNvPr id="0" name=""/>
        <dsp:cNvSpPr/>
      </dsp:nvSpPr>
      <dsp:spPr>
        <a:xfrm>
          <a:off x="905" y="3102705"/>
          <a:ext cx="3177862" cy="2017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46169-A06A-4839-B11F-1AE44AB871DF}">
      <dsp:nvSpPr>
        <dsp:cNvPr id="0" name=""/>
        <dsp:cNvSpPr/>
      </dsp:nvSpPr>
      <dsp:spPr>
        <a:xfrm>
          <a:off x="354001" y="3438146"/>
          <a:ext cx="3177862" cy="2017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/>
            <a:t>Бланки наказів про відрядження та стажування </a:t>
          </a:r>
          <a:endParaRPr lang="ru-RU" sz="3000" kern="1200" dirty="0"/>
        </a:p>
      </dsp:txBody>
      <dsp:txXfrm>
        <a:off x="413105" y="3497250"/>
        <a:ext cx="3059654" cy="1899734"/>
      </dsp:txXfrm>
    </dsp:sp>
    <dsp:sp modelId="{813BFB86-0DF5-41F3-AECD-8795F2A38DDC}">
      <dsp:nvSpPr>
        <dsp:cNvPr id="0" name=""/>
        <dsp:cNvSpPr/>
      </dsp:nvSpPr>
      <dsp:spPr>
        <a:xfrm>
          <a:off x="3884959" y="3102705"/>
          <a:ext cx="3177862" cy="2017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4DB28-3E9B-42DC-9156-450865EBCFBE}">
      <dsp:nvSpPr>
        <dsp:cNvPr id="0" name=""/>
        <dsp:cNvSpPr/>
      </dsp:nvSpPr>
      <dsp:spPr>
        <a:xfrm>
          <a:off x="4238055" y="3438146"/>
          <a:ext cx="3177862" cy="2017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/>
            <a:t>Бланки     усіх інших наказів</a:t>
          </a:r>
          <a:endParaRPr lang="ru-RU" sz="3000" kern="1200" dirty="0"/>
        </a:p>
      </dsp:txBody>
      <dsp:txXfrm>
        <a:off x="4297159" y="3497250"/>
        <a:ext cx="3059654" cy="1899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336EB-FD68-4A41-BD0D-9C4CD5D4B985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CD773-0EBD-4C4B-A5A3-4FDBAA602D6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410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CD773-0EBD-4C4B-A5A3-4FDBAA602D6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78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CD773-0EBD-4C4B-A5A3-4FDBAA602D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3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11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71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48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78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62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23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2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5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3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30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98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C94BC6-BA32-47D6-A347-02825CB77327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39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ransition spd="slow">
    <p:cover dir="d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800" b="1" i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Семінар з діловодства</a:t>
            </a:r>
            <a:br>
              <a:rPr lang="uk-UA" sz="4800" b="1" i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800" b="1" i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 архівної справи</a:t>
            </a:r>
            <a:endParaRPr lang="ru-RU" sz="4800" b="1" i="1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uk-UA" i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i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i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жовтня 2024 року</a:t>
            </a:r>
            <a:endParaRPr lang="ru-RU" i="1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151309-E720-4E3E-ABD3-3E00C0385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7.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час оформлення документів (додатків до них) на двох і більше сторінках друга та наступні сторінки повинні бути пронумеровані.</a:t>
            </a:r>
          </a:p>
          <a:p>
            <a:pPr algn="just"/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Номери сторінок ставляться посередині верхнього поля сторінки арабськими цифрами без зазначення слова “сторінка” та розділових знаків. Перша сторінка не нумерується ні в документі, ні в кожному з додатків. Документ і кожен з додатків мають окрему нумерацію.</a:t>
            </a:r>
            <a:endParaRPr lang="uk-UA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Тексти документів друкуються на одному боці аркуша. Документи не постійного строку зберігання обсягом більше 20 сторінок допускається друкувати на лицьовому і зворотному боці аркуша, при цьому реквізит “Підпис” повинен бути розміщений на лицьовому, а не на зворотному боці останнього аркуша документа.</a:t>
            </a: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QR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-код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розміром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21 на 21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мм розміщується в нижньому лівому куті першої сторінки документа.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93785C1-B7DC-4501-BA62-FEEE1797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Загальні вимоги до оформлення документів</a:t>
            </a: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902716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/>
          <a:lstStyle/>
          <a:p>
            <a:pPr algn="ctr"/>
            <a:r>
              <a:rPr lang="uk-UA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АДРЕСАТ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59" y="2060848"/>
            <a:ext cx="7543801" cy="380824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Документи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адресуються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установі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структурним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підрозділам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конкретній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посадовій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особі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адресування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документа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установі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структурному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підрозділу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зазначення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посадової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особи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найменування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наводяться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називному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відмінку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32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Міністерство освіти і науки</a:t>
            </a:r>
          </a:p>
          <a:p>
            <a:pPr marL="3232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</a:p>
          <a:p>
            <a:pPr marL="3232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управління</a:t>
            </a:r>
          </a:p>
          <a:p>
            <a:pPr marL="3232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справами</a:t>
            </a:r>
          </a:p>
        </p:txBody>
      </p:sp>
    </p:spTree>
    <p:extLst>
      <p:ext uri="{BB962C8B-B14F-4D97-AF65-F5344CB8AC3E}">
        <p14:creationId xmlns:p14="http://schemas.microsoft.com/office/powerpoint/2010/main" val="131958887"/>
      </p:ext>
    </p:extLst>
  </p:cSld>
  <p:clrMapOvr>
    <a:masterClrMapping/>
  </p:clrMapOvr>
  <p:transition spd="slow"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документ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надсилається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посадовій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особі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найменування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установи та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структурного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підрозділу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наводяться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називному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відмінку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посада і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прізвище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адресата – у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давальному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65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Міністерство освіти і науки</a:t>
            </a:r>
          </a:p>
          <a:p>
            <a:pPr marL="39465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</a:p>
          <a:p>
            <a:pPr marL="39465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управління</a:t>
            </a:r>
          </a:p>
          <a:p>
            <a:pPr marL="39465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справами</a:t>
            </a:r>
          </a:p>
          <a:p>
            <a:pPr marL="39465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Головному спеціалісту</a:t>
            </a:r>
          </a:p>
          <a:p>
            <a:pPr marL="39465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(Власне ім’я ПРІЗВИЩЕ)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692696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АДРЕСАТ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964602345"/>
      </p:ext>
    </p:extLst>
  </p:cSld>
  <p:clrMapOvr>
    <a:masterClrMapping/>
  </p:clrMapOvr>
  <p:transition spd="slow"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коли документ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адресується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керівнику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установи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заступнику,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найменування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установи входить до складу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найменування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посади адресата, яке наводиться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давальному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відмінку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Директору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Державного архіву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Запорізької області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Олександру ТЕДЄЄВУ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32012" y="548680"/>
            <a:ext cx="7349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АДРЕСАТ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089802035"/>
      </p:ext>
    </p:extLst>
  </p:cSld>
  <p:clrMapOvr>
    <a:masterClrMapping/>
  </p:clrMapOvr>
  <p:transition spd="slow"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54163"/>
          </a:xfrm>
        </p:spPr>
        <p:txBody>
          <a:bodyPr>
            <a:norm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АДРЕСАТ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надсилання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документа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фізичній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особі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спочатку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зазначається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давальному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відмінку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ім’я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прізвище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адреса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Олександру ГОНЧАРУКУ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вул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Садова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буд. 7, кв. 24,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м. Вінниця, 21003</a:t>
            </a:r>
          </a:p>
        </p:txBody>
      </p:sp>
    </p:spTree>
    <p:extLst>
      <p:ext uri="{BB962C8B-B14F-4D97-AF65-F5344CB8AC3E}">
        <p14:creationId xmlns:p14="http://schemas.microsoft.com/office/powerpoint/2010/main" val="3308460678"/>
      </p:ext>
    </p:extLst>
  </p:cSld>
  <p:clrMapOvr>
    <a:masterClrMapping/>
  </p:clrMapOvr>
  <p:transition spd="slow"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0B1AB1-48F8-4C6A-A0C3-BD83F3AE3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Відмітка</a:t>
            </a:r>
            <a:r>
              <a:rPr lang="ru-RU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8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документа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3808F78-A013-4589-9BCE-99C63E7CD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Ім’я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прізвище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працівника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створив документ, і номер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службового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телефону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зазначаються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нижньому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лівому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кутку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останньої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сторінки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паперового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документа </a:t>
            </a:r>
          </a:p>
          <a:p>
            <a:pPr marL="0" indent="0">
              <a:buNone/>
            </a:pP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Наприклад:</a:t>
            </a:r>
          </a:p>
          <a:p>
            <a:pPr marL="0" indent="0"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Петренко Олена 0951235846 </a:t>
            </a:r>
          </a:p>
          <a:p>
            <a:pPr marL="0" indent="0"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</a:p>
          <a:p>
            <a:pPr marL="0" indent="0"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Петренко Олена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petrenko@gmail.com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3260371"/>
      </p:ext>
    </p:extLst>
  </p:cSld>
  <p:clrMapOvr>
    <a:masterClrMapping/>
  </p:clrMapOvr>
  <p:transition spd="slow"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4868C-D1CD-45FC-9A86-74E87B34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ПІДПИС</a:t>
            </a:r>
            <a:br>
              <a:rPr lang="uk-UA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517569-CFF8-4A72-82A0-AFE6345E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Підпис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найменування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посадової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особи, яка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підписує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документ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повного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коли документ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надрукований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не на бланку,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скороченого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коли документ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надрукований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бланку),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підпису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власного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імені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прізвища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Ректор 	                          (підпис) 		Ігор БОГДАНОВ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1658141"/>
      </p:ext>
    </p:extLst>
  </p:cSld>
  <p:clrMapOvr>
    <a:masterClrMapping/>
  </p:clrMapOvr>
  <p:transition spd="slow"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781488" cy="1054164"/>
          </a:xfrm>
        </p:spPr>
        <p:txBody>
          <a:bodyPr>
            <a:norm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ЗАТВЕРДЖЕННЯ ДОКУМЕНТІВ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99592" y="2276872"/>
            <a:ext cx="7543801" cy="331236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Гриф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розміщується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правому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верхньому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кутку.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документа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кількома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посадовими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особами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грифи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розташовуються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одному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рівні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81224"/>
      </p:ext>
    </p:extLst>
  </p:cSld>
  <p:clrMapOvr>
    <a:masterClrMapping/>
  </p:clrMapOvr>
  <p:transition spd="slow"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286605"/>
            <a:ext cx="8064896" cy="910148"/>
          </a:xfrm>
        </p:spPr>
        <p:txBody>
          <a:bodyPr>
            <a:norm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ЗАТВЕРДЖЕННЯ ДОКУМЕНТІВ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Наприклад</a:t>
            </a:r>
          </a:p>
          <a:p>
            <a:pPr marL="4310063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/>
          </a:p>
          <a:p>
            <a:pPr marL="4310063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/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ЗАТВЕРДЖЕНО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Наказ ректора 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Бердянського державного педагогічного університету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25 вересня 202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№ 241</a:t>
            </a:r>
          </a:p>
        </p:txBody>
      </p:sp>
    </p:spTree>
    <p:extLst>
      <p:ext uri="{BB962C8B-B14F-4D97-AF65-F5344CB8AC3E}">
        <p14:creationId xmlns:p14="http://schemas.microsoft.com/office/powerpoint/2010/main" val="2185699653"/>
      </p:ext>
    </p:extLst>
  </p:cSld>
  <p:clrMapOvr>
    <a:masterClrMapping/>
  </p:clrMapOvr>
  <p:transition spd="slow"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853496" cy="1054164"/>
          </a:xfrm>
        </p:spPr>
        <p:txBody>
          <a:bodyPr>
            <a:norm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ЗАТВЕРДЖЕННЯ ДОКУМЕНТІВ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Наприклад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ЗАТВЕРДЖУЮ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Ректор 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Бердянського державного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педагогічного університету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_____________ Ігор БОГДАНОВ</a:t>
            </a:r>
          </a:p>
          <a:p>
            <a:pPr marL="35845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25 вересня 2024року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0098953"/>
      </p:ext>
    </p:extLst>
  </p:cSld>
  <p:clrMapOvr>
    <a:masterClrMapping/>
  </p:clrMapOvr>
  <p:transition spd="slow"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643813" cy="108041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uk-UA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uk-UA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Інструкція з діловодства</a:t>
            </a:r>
            <a:br>
              <a:rPr lang="uk-UA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196752"/>
            <a:ext cx="3456384" cy="488518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95936" y="2060848"/>
            <a:ext cx="46805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" lvl="0" algn="ctr" fontAlgn="auto">
              <a:spcAft>
                <a:spcPts val="0"/>
              </a:spcAft>
              <a:defRPr/>
            </a:pPr>
            <a:r>
              <a:rPr lang="uk-UA" sz="31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/>
                <a:ea typeface="+mj-ea"/>
                <a:cs typeface="+mj-cs"/>
              </a:rPr>
              <a:t>Затверджена наказом</a:t>
            </a:r>
          </a:p>
          <a:p>
            <a:pPr marL="54864" lvl="0" algn="ctr" fontAlgn="auto">
              <a:spcAft>
                <a:spcPts val="0"/>
              </a:spcAft>
              <a:defRPr/>
            </a:pPr>
            <a:r>
              <a:rPr lang="uk-UA" sz="1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/>
                <a:ea typeface="+mj-ea"/>
                <a:cs typeface="+mj-cs"/>
              </a:rPr>
              <a:t>  </a:t>
            </a:r>
          </a:p>
          <a:p>
            <a:pPr marL="54864" lvl="0" algn="ctr" fontAlgn="auto">
              <a:spcAft>
                <a:spcPts val="0"/>
              </a:spcAft>
              <a:defRPr/>
            </a:pPr>
            <a:r>
              <a:rPr lang="uk-UA" sz="31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/>
                <a:ea typeface="+mj-ea"/>
                <a:cs typeface="+mj-cs"/>
              </a:rPr>
              <a:t>ректора № 284а від 16.12.2019, </a:t>
            </a:r>
          </a:p>
          <a:p>
            <a:pPr marL="54864" lvl="0" algn="ctr" fontAlgn="auto">
              <a:spcAft>
                <a:spcPts val="0"/>
              </a:spcAft>
              <a:defRPr/>
            </a:pPr>
            <a:r>
              <a:rPr lang="uk-UA" sz="31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/>
                <a:ea typeface="+mj-ea"/>
                <a:cs typeface="+mj-cs"/>
              </a:rPr>
              <a:t>зі змінами (наказ №27а від 09.10.2023)</a:t>
            </a:r>
            <a:endParaRPr lang="ru-RU" sz="3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E35B37-C70F-4E4E-8B51-19B17307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Відбиток печатки</a:t>
            </a:r>
            <a:br>
              <a:rPr lang="uk-UA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977DF31-6FEA-44D9-9292-B3753C1F5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02427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документах,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засвідчують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права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громадян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юридичних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на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фіксується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факт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витрачання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операцій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матеріальними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цінностями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підпис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посадової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особи (ректор, перший проректор,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скріплюється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гербовою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печаткою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університету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3606720"/>
      </p:ext>
    </p:extLst>
  </p:cSld>
  <p:clrMapOvr>
    <a:masterClrMapping/>
  </p:clrMapOvr>
  <p:transition spd="slow">
    <p:cover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AD41F-0A93-4634-8D57-ED4FEE9BE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86604"/>
            <a:ext cx="7827208" cy="1450757"/>
          </a:xfrm>
        </p:spPr>
        <p:txBody>
          <a:bodyPr>
            <a:normAutofit/>
          </a:bodyPr>
          <a:lstStyle/>
          <a:p>
            <a:pPr algn="ctr"/>
            <a:r>
              <a:rPr lang="uk-UA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ПЕРЕЛІК</a:t>
            </a:r>
            <a:br>
              <a:rPr lang="uk-UA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документів</a:t>
            </a:r>
            <a:r>
              <a:rPr lang="ru-RU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підписи</a:t>
            </a:r>
            <a:r>
              <a:rPr lang="ru-RU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скріплюються</a:t>
            </a:r>
            <a:r>
              <a:rPr lang="ru-RU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гербовою </a:t>
            </a:r>
            <a:r>
              <a:rPr lang="ru-RU" sz="20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печаткою</a:t>
            </a:r>
            <a:r>
              <a:rPr lang="ru-RU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створення у паперовій формі</a:t>
            </a:r>
            <a:br>
              <a:rPr lang="uk-UA" sz="2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DB16DBA-1330-44E4-B328-8C48C6F9F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1845734"/>
            <a:ext cx="7827208" cy="40233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Акти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робіт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списання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експертизи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перевірок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передачі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справ).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Висновки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відгуки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Довідки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(про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нараховану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зарплату,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стипендію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про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виплату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страхових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сум,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архівні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довідки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4. Договори.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Документи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довідки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посвідчення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довіреності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засвідчують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права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громадян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Доручення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товарно-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матеріальних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цінностей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банківські, платіжні.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проектування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об’єктів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технічні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8. Заяви (на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акредитацію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9. Зразки відбитків печаток і підписів працівників, які мають право здійснювати фінансово-господарські операції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10. Кошторис витрат.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Листи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гарантійні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робіт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Подання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клопотання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(про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нагородження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; про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преміювання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Статистичні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звіти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бухгалтерські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про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прийнятих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працівників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14. Зведена номенклатура справ.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15. Описи справ.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16.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Спільні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документи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підготовлені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імені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установ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17. Статут.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18. Штатний розпис.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Розклад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занять,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заліково-екзаменаційних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сесій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практик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4964453"/>
      </p:ext>
    </p:extLst>
  </p:cSld>
  <p:clrMapOvr>
    <a:masterClrMapping/>
  </p:clrMapOvr>
  <p:transition spd="slow">
    <p:cover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51497"/>
          </a:xfrm>
        </p:spPr>
        <p:txBody>
          <a:bodyPr/>
          <a:lstStyle/>
          <a:p>
            <a:pPr algn="ctr">
              <a:defRPr/>
            </a:pPr>
            <a:r>
              <a:rPr lang="uk-UA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Бланки листів</a:t>
            </a:r>
            <a:endParaRPr lang="ru-RU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39750" y="1988839"/>
            <a:ext cx="4038600" cy="4670723"/>
          </a:xfrm>
        </p:spPr>
        <p:txBody>
          <a:bodyPr/>
          <a:lstStyle/>
          <a:p>
            <a:pPr algn="ctr">
              <a:defRPr/>
            </a:pPr>
            <a:r>
              <a:rPr lang="uk-UA" dirty="0">
                <a:solidFill>
                  <a:srgbClr val="663300"/>
                </a:solidFill>
              </a:rPr>
              <a:t>Звичайні </a:t>
            </a:r>
          </a:p>
          <a:p>
            <a:pPr marL="0" indent="0">
              <a:buFontTx/>
              <a:buNone/>
              <a:defRPr/>
            </a:pPr>
            <a:endParaRPr lang="uk-UA" dirty="0"/>
          </a:p>
          <a:p>
            <a:pPr marL="0" indent="0" algn="ctr">
              <a:buFontTx/>
              <a:buNone/>
              <a:defRPr/>
            </a:pPr>
            <a:r>
              <a:rPr lang="uk-UA" dirty="0"/>
              <a:t>для листування в межах України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63440" y="1988839"/>
            <a:ext cx="3703320" cy="3880256"/>
          </a:xfrm>
        </p:spPr>
        <p:txBody>
          <a:bodyPr/>
          <a:lstStyle/>
          <a:p>
            <a:pPr algn="ctr">
              <a:defRPr/>
            </a:pPr>
            <a:r>
              <a:rPr lang="uk-UA" dirty="0">
                <a:solidFill>
                  <a:srgbClr val="663300"/>
                </a:solidFill>
              </a:rPr>
              <a:t>Міжнародні</a:t>
            </a:r>
          </a:p>
          <a:p>
            <a:pPr marL="0" indent="0">
              <a:buFontTx/>
              <a:buNone/>
              <a:defRPr/>
            </a:pPr>
            <a:endParaRPr lang="uk-UA" dirty="0"/>
          </a:p>
          <a:p>
            <a:pPr marL="0" indent="0" algn="ctr">
              <a:buFontTx/>
              <a:buNone/>
              <a:defRPr/>
            </a:pPr>
            <a:r>
              <a:rPr lang="uk-UA" dirty="0"/>
              <a:t>для листування з іноземними кореспондентами</a:t>
            </a:r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402549521"/>
              </p:ext>
            </p:extLst>
          </p:nvPr>
        </p:nvGraphicFramePr>
        <p:xfrm>
          <a:off x="899592" y="4221088"/>
          <a:ext cx="7632848" cy="1687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Бланк звичайного листа за підписом ректора або його заступників</a:t>
            </a:r>
            <a:endParaRPr lang="ru-RU" sz="28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1800" dirty="0"/>
              <a:t>Містить зображення малого державного герба України</a:t>
            </a:r>
          </a:p>
          <a:p>
            <a:pPr>
              <a:defRPr/>
            </a:pPr>
            <a:r>
              <a:rPr lang="uk-UA" sz="1800" dirty="0"/>
              <a:t>Виготовляється на основі поздовжнього розміщення реквізитів на білому папері формату А4</a:t>
            </a:r>
          </a:p>
          <a:p>
            <a:pPr>
              <a:defRPr/>
            </a:pPr>
            <a:endParaRPr lang="uk-UA" sz="1800" dirty="0"/>
          </a:p>
          <a:p>
            <a:pPr marL="0" indent="0">
              <a:buFontTx/>
              <a:buNone/>
              <a:defRPr/>
            </a:pP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CADB55D3-226B-4841-9430-C17C1DDDBB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93127" y="1846263"/>
            <a:ext cx="2843946" cy="4022725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Бланк міжнародного листа</a:t>
            </a:r>
            <a:endParaRPr lang="ru-RU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sz="half" idx="1"/>
          </p:nvPr>
        </p:nvSpPr>
        <p:spPr>
          <a:xfrm>
            <a:off x="457200" y="1870421"/>
            <a:ext cx="4038600" cy="4255741"/>
          </a:xfrm>
        </p:spPr>
        <p:txBody>
          <a:bodyPr/>
          <a:lstStyle/>
          <a:p>
            <a:r>
              <a:rPr lang="uk-UA" sz="1600" dirty="0"/>
              <a:t>Містить зображення логотипу Бердянського державного педагогічного університету</a:t>
            </a:r>
          </a:p>
          <a:p>
            <a:r>
              <a:rPr lang="uk-UA" sz="1600" dirty="0"/>
              <a:t>Текст відображено двома мовами: ліворуч – українською, праворуч – англійською. </a:t>
            </a:r>
          </a:p>
          <a:p>
            <a:r>
              <a:rPr lang="uk-UA" sz="1600" dirty="0"/>
              <a:t>Виготовляється на основі поздовжнього розміщення реквізитів на білому папері формату А4</a:t>
            </a:r>
          </a:p>
        </p:txBody>
      </p:sp>
      <p:pic>
        <p:nvPicPr>
          <p:cNvPr id="9" name="Місце для вмісту 8">
            <a:extLst>
              <a:ext uri="{FF2B5EF4-FFF2-40B4-BE49-F238E27FC236}">
                <a16:creationId xmlns:a16="http://schemas.microsoft.com/office/drawing/2014/main" id="{33492F88-FD0A-4174-8F9A-7CE451E12C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92281" y="1846263"/>
            <a:ext cx="2845638" cy="4022725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24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Бланк звичайного листа за підписом керівника структурного підрозділу (факультету)</a:t>
            </a:r>
            <a:endParaRPr lang="ru-RU" sz="24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1800" dirty="0"/>
              <a:t>Містить зображення логотипу Бердянського державного педагогічного університету</a:t>
            </a:r>
          </a:p>
          <a:p>
            <a:r>
              <a:rPr lang="uk-UA" sz="1800" dirty="0"/>
              <a:t>Містить зображення логотипу факультету</a:t>
            </a:r>
          </a:p>
          <a:p>
            <a:r>
              <a:rPr lang="uk-UA" sz="1800" dirty="0"/>
              <a:t>Виготовляється на основі поздовжнього розміщення реквізитів на білому папері формату А4</a:t>
            </a:r>
          </a:p>
          <a:p>
            <a:r>
              <a:rPr lang="uk-UA" sz="1800" dirty="0"/>
              <a:t>Виготовляється та обліковується факультетом</a:t>
            </a:r>
          </a:p>
          <a:p>
            <a:endParaRPr lang="ru-RU" dirty="0"/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4668CEBC-B19B-4A32-AFFF-166EC83633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4800" y="1846263"/>
            <a:ext cx="2820599" cy="4022725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38462594"/>
              </p:ext>
            </p:extLst>
          </p:nvPr>
        </p:nvGraphicFramePr>
        <p:xfrm>
          <a:off x="971600" y="476672"/>
          <a:ext cx="741682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>
              <a:defRPr/>
            </a:pPr>
            <a:r>
              <a:rPr lang="uk-UA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Бланк наказу</a:t>
            </a:r>
            <a:endParaRPr lang="ru-RU" sz="36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39604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/>
              <a:t>Містить зображення малого Державного Герба України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k-UA" sz="200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/>
              <a:t>Виготовляється на основі поздовжнього розміщення реквізитів на білому папері формату А4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k-UA" sz="200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/>
              <a:t>Виготовляється особою, що вносить проект наказу або особою відповідальною за діловодство у структурному підрозділі, який готує проект наказу 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90683" y="1846263"/>
            <a:ext cx="2848833" cy="4022725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Бланк наказу на відрядження</a:t>
            </a:r>
            <a:endParaRPr lang="ru-RU" sz="36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0324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Містить зображення малого Державного Герба України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Виготовляється на основі поздовжнього розміщення реквізитів та необхідних полів для заповнення на білому папері формату А4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Виготовляється відділом кадрів </a:t>
            </a:r>
          </a:p>
          <a:p>
            <a:pPr>
              <a:defRPr/>
            </a:pPr>
            <a:endParaRPr lang="ru-RU" dirty="0"/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833E81FE-C920-4039-BD0A-42BB199F69C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4707485"/>
              </p:ext>
            </p:extLst>
          </p:nvPr>
        </p:nvGraphicFramePr>
        <p:xfrm>
          <a:off x="5436096" y="1844824"/>
          <a:ext cx="2719387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6118092" imgH="9049000" progId="Word.Document.12">
                  <p:embed/>
                </p:oleObj>
              </mc:Choice>
              <mc:Fallback>
                <p:oleObj name="Document" r:id="rId3" imgW="6118092" imgH="9049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36096" y="1844824"/>
                        <a:ext cx="2719387" cy="402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r>
              <a:rPr lang="uk-UA" sz="44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Накази з кадрових питань (особового складу) студентів</a:t>
            </a:r>
            <a:endParaRPr lang="uk-UA" sz="4400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2325" y="1847427"/>
            <a:ext cx="3703638" cy="402039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1560" y="1916832"/>
            <a:ext cx="820891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зарахування.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поновлення, переведення (з іншого закладу освіти / в межах університету: денне-заочне, ОПП, спеціальність).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переведення на іншу форму навчання (бюджет/контракт).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надання додаткових освітніх послуг.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закріплення за групами, за освітніми програмами.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переведення на старші курси.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надання, подовження та вихід з академічної відпустки.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зміну імені.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затвердження тем кваліфікаційних робіт.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терміни складання </a:t>
            </a:r>
            <a:r>
              <a:rPr lang="uk-UA" sz="1400" dirty="0" err="1"/>
              <a:t>заліково</a:t>
            </a:r>
            <a:r>
              <a:rPr lang="uk-UA" sz="1400" dirty="0"/>
              <a:t>-екзаменаційної сесії та ліквідації академічної заборгованості.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дострокове складання </a:t>
            </a:r>
            <a:r>
              <a:rPr lang="uk-UA" sz="1400" dirty="0" err="1"/>
              <a:t>заліково</a:t>
            </a:r>
            <a:r>
              <a:rPr lang="uk-UA" sz="1400" dirty="0"/>
              <a:t>-екзаменаційної сесії.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допуск до складання підсумкової атестації.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відрахування (з різних підстав).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відрахування у зв’язку з закінченням навчання.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подовження складання </a:t>
            </a:r>
            <a:r>
              <a:rPr lang="uk-UA" sz="1400" dirty="0" err="1"/>
              <a:t>заліково</a:t>
            </a:r>
            <a:r>
              <a:rPr lang="uk-UA" sz="1400" dirty="0"/>
              <a:t>-екзаменаційної сесії.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проходження практики.</a:t>
            </a:r>
          </a:p>
          <a:p>
            <a:pPr marL="342900" indent="373063">
              <a:buFont typeface="+mj-lt"/>
              <a:buAutoNum type="arabicPeriod"/>
            </a:pPr>
            <a:r>
              <a:rPr lang="uk-UA" sz="1400" dirty="0"/>
              <a:t>Про призначення стипендій.</a:t>
            </a:r>
          </a:p>
          <a:p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058175894"/>
      </p:ext>
    </p:extLst>
  </p:cSld>
  <p:clrMapOvr>
    <a:masterClrMapping/>
  </p:clrMapOvr>
  <p:transition spd="slow"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7"/>
            <a:ext cx="8229600" cy="576064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br>
              <a:rPr lang="uk-UA" sz="32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uk-UA" sz="32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Індекси структурних підрозділів</a:t>
            </a:r>
            <a:br>
              <a:rPr lang="uk-UA" sz="32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993102"/>
              </p:ext>
            </p:extLst>
          </p:nvPr>
        </p:nvGraphicFramePr>
        <p:xfrm>
          <a:off x="529888" y="893005"/>
          <a:ext cx="4115400" cy="524697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3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Адміністрація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Навчальний відділ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Відділ соціально-гуманітарної та виховної роботи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Адміністративно-господарча частина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Архів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7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Відділ кадрів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Відділ бухгалтерського обліку та звітності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07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Підрозділ з питань трансферу технологій, інноваційної </a:t>
                      </a:r>
                      <a:r>
                        <a:rPr lang="uk-UA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діяль-ності</a:t>
                      </a:r>
                      <a:r>
                        <a:rPr lang="uk-UA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інтелектуальної власності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08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Бібліотека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09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Факультет психолого-педагогічної освіти та мистецтв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Факультет дошкільної, спеціальної та соціальної освіти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Факультет фізико-математичної, комп’ютерної та технологічної освіти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історії та філософії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</a:t>
                      </a:r>
                      <a:r>
                        <a:rPr lang="uk-UA" sz="1000" baseline="0" dirty="0">
                          <a:effectLst/>
                        </a:rPr>
                        <a:t> біології, здоров’я людини та фізичної реабілітації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7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Кафедри педагогіки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теорії та методики навчання мистецьких дисциплін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іноземних мов і методики їх викладання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4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>
                          <a:effectLst/>
                        </a:rPr>
                        <a:t>Інформаційно-обчислювальний центр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3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Юридична робота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3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Робота з запобігання та протидії корупції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02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початкової освіти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15048835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38070"/>
              </p:ext>
            </p:extLst>
          </p:nvPr>
        </p:nvGraphicFramePr>
        <p:xfrm>
          <a:off x="4797688" y="908721"/>
          <a:ext cx="3816424" cy="52013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29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6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початкової освіти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дошкільної освіти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соціальної роботи та інклюзивної освіти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8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української та зарубіжної літератури і порівняльного літературознавства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Комісія з трудових спорів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Приймальна комісія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9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Охорона праці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Профком співробітників та студентів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Цивільний захист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комп’ютерних технологій та інформатики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психології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40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фізики, математики та методики навчання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42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прикладної психології та логопедії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44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Факультет фізичної</a:t>
                      </a:r>
                      <a:r>
                        <a:rPr lang="uk-UA" sz="1000" baseline="0" dirty="0">
                          <a:effectLst/>
                        </a:rPr>
                        <a:t> культури, спорту та здоров</a:t>
                      </a:r>
                      <a:r>
                        <a:rPr lang="en-US" sz="1000" baseline="0" dirty="0">
                          <a:effectLst/>
                        </a:rPr>
                        <a:t>’</a:t>
                      </a:r>
                      <a:r>
                        <a:rPr lang="uk-UA" sz="1000" baseline="0" dirty="0">
                          <a:effectLst/>
                        </a:rPr>
                        <a:t>я людини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47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68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Кафедра </a:t>
                      </a:r>
                      <a:r>
                        <a:rPr lang="uk-UA" sz="1000" noProof="0" dirty="0">
                          <a:effectLst/>
                          <a:latin typeface="Times New Roman"/>
                          <a:ea typeface="Times New Roman"/>
                        </a:rPr>
                        <a:t>фізичної культури, спорту та методики викладання</a:t>
                      </a: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Кафедра</a:t>
                      </a:r>
                      <a:r>
                        <a:rPr lang="uk-UA" sz="1000" noProof="0" dirty="0">
                          <a:effectLst/>
                          <a:latin typeface="Times New Roman"/>
                          <a:ea typeface="Times New Roman"/>
                        </a:rPr>
                        <a:t> хореографії та фітнесу</a:t>
                      </a: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68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професійної освіти, трудового навчання та технологій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правознавства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72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99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noProof="0">
                          <a:effectLst/>
                          <a:latin typeface="Times New Roman"/>
                          <a:ea typeface="Times New Roman"/>
                        </a:rPr>
                        <a:t>Соціально-гуманітарний факультет</a:t>
                      </a: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noProof="0" dirty="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noProof="0" dirty="0">
                          <a:effectLst/>
                          <a:latin typeface="Times New Roman"/>
                          <a:ea typeface="Times New Roman"/>
                        </a:rPr>
                        <a:t>Кафедра економіки, менеджменту та фінансів</a:t>
                      </a: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68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Кафедра української мови та журналістики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76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084" marR="44084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over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>
            <a:norm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Методичні рекомендації</a:t>
            </a:r>
            <a:endParaRPr lang="uk-UA" sz="4000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488" indent="271463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Проекти наказів з кадрових питань (особового складу) студентів готують деканати факультетів на підставі доповідних та службових записок, заяв студентів та інших документів. Оформлюються у вигляді індивідуальних (стосуються одного студента) і зведених (стосуються кількох студентів) наказів. </a:t>
            </a:r>
          </a:p>
          <a:p>
            <a:pPr marL="90488" indent="271463" algn="just">
              <a:spcBef>
                <a:spcPts val="0"/>
              </a:spcBef>
              <a:spcAft>
                <a:spcPts val="0"/>
              </a:spcAft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271463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Прізвища студентів у зведених наказах розміщуються за алфавітом в межах розділу (пункту).</a:t>
            </a:r>
          </a:p>
          <a:p>
            <a:pPr marL="90488" indent="271463" algn="just">
              <a:spcBef>
                <a:spcPts val="0"/>
              </a:spcBef>
              <a:spcAft>
                <a:spcPts val="0"/>
              </a:spcAft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271463" algn="just"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 тексті констатуюча частина (преамбула) не зазначається. Розпорядча частина починається з дієслова у формі інфінітиву “ЗАРАХУВАТИ”, “ПРИЗНАЧИТИ” “ПЕРЕВЕСТИ”, “ВІДРАХУВАТИ”, “ВІДРЯДИТИ”, “НАДАТИ”, “ОГОЛОСИТИ”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048297"/>
      </p:ext>
    </p:extLst>
  </p:cSld>
  <p:clrMapOvr>
    <a:masterClrMapping/>
  </p:clrMapOvr>
  <p:transition spd="slow">
    <p:cover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54164"/>
          </a:xfrm>
        </p:spPr>
        <p:txBody>
          <a:bodyPr>
            <a:normAutofit/>
          </a:bodyPr>
          <a:lstStyle/>
          <a:p>
            <a:pPr algn="ctr"/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Погодження наказів</a:t>
            </a:r>
            <a:endParaRPr lang="uk-UA" sz="4000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916832"/>
            <a:ext cx="7764449" cy="403244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</a:t>
            </a: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 НАКАЗУ ВНОСИТЬ:</a:t>
            </a:r>
            <a:endParaRPr lang="uk-UA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Декан факультету (в разі його відсутності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Ім’я ПРІЗВИЩЕ             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в.о. декана або заступник з навчальної роботи)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ПОГОДЖЕНО:</a:t>
            </a:r>
            <a:endParaRPr lang="uk-UA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Перший проректор				Ольга ГУРЕНКО</a:t>
            </a:r>
            <a:endParaRPr lang="uk-UA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Головний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бухгалтер			Катерина СВЕНТИЦЬКА</a:t>
            </a:r>
            <a:endParaRPr lang="uk-UA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навчального відділу		Ольга ШУБІНА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В.о. г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олов</a:t>
            </a: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студентської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ради		</a:t>
            </a: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Тетяна БАЄВА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відділу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кадрів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Марина ВРУЦЬКА</a:t>
            </a:r>
            <a:endParaRPr lang="uk-UA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uk-UA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uk-UA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10028"/>
      </p:ext>
    </p:extLst>
  </p:cSld>
  <p:clrMapOvr>
    <a:masterClrMapping/>
  </p:clrMapOvr>
  <p:transition spd="slow">
    <p:cover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822960" y="286605"/>
            <a:ext cx="7543800" cy="12701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uk-UA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>
                <a:solidFill>
                  <a:srgbClr val="AE723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ФОРМУВАННЯ АРХІВУ</a:t>
            </a:r>
            <a:br>
              <a:rPr lang="en-US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Кафедра </a:t>
            </a:r>
            <a:r>
              <a:rPr lang="uk-UA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Деканат</a:t>
            </a:r>
            <a:endParaRPr lang="ru-RU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22960" y="2132856"/>
            <a:ext cx="3744416" cy="413732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Протоколи засідання кафедри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Річний звіт про  наукову та науково-технічну діяльність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Номенклатура справ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788024" y="2060848"/>
            <a:ext cx="3888432" cy="406531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Особові справи студентів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Протоколи державних екзаменаційних комісій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Протоколи засідання Ради факультету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0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Особова справа</a:t>
            </a:r>
            <a:endParaRPr lang="ru-RU" sz="40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Документи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особових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справах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групуються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такій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послідовності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заява про вступ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копія паспорта та ідентифікаційного коду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копія довідки ВПО (за наявності)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копія військово-облікового документу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копія атестату або диплому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витяг з наказу про зарахування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витяг з наказів про переведення з курсу на курс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характеристики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заяви та документи до них (зміна прізвища, академічна відпустка тощо)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навчальна картка або індивідуальний навчальний план або залікова книжка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витяг з наказу про відрахування </a:t>
            </a:r>
          </a:p>
          <a:p>
            <a:pPr marL="34290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uk-UA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копія диплома бакалавра / магістра та додатки до них або копія академічної довідки</a:t>
            </a:r>
          </a:p>
          <a:p>
            <a:pPr marL="1371600" lvl="2" indent="-457200" eaLnBrk="1" hangingPunct="1">
              <a:lnSpc>
                <a:spcPct val="100000"/>
              </a:lnSpc>
              <a:buFontTx/>
              <a:buNone/>
            </a:pP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DCD260-DC95-4D95-AFFA-563B3FB4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Номенклатура</a:t>
            </a:r>
            <a:br>
              <a:rPr lang="uk-UA" sz="4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4D4448-D79B-4A25-AFB7-01ED28B51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709481" cy="4023360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Номенклатура справ – це систематизований перелік назв (заголовків) справ, що формуються у діловодстві університету, із зазначенням строків зберігання відповідних справ.</a:t>
            </a:r>
          </a:p>
          <a:p>
            <a:pPr algn="just"/>
            <a:r>
              <a:rPr lang="uk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Номенклатура справ структурного підрозділу складається й розробляється керівником відділу із залученням особи, відповідальної за діловодство, і працівника архіву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uk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Номенклатура справ підписується особою відповідальною за діловодство у структурному підрозділі та погоджується з архівом університету.</a:t>
            </a:r>
          </a:p>
          <a:p>
            <a:pPr algn="just"/>
            <a:r>
              <a:rPr lang="uk-UA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Номенклатуру структурного підрозділу подати на затвердження до 08 листопада 2024 року</a:t>
            </a:r>
            <a:endParaRPr lang="uk-UA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12410"/>
      </p:ext>
    </p:extLst>
  </p:cSld>
  <p:clrMapOvr>
    <a:masterClrMapping/>
  </p:clrMapOvr>
  <p:transition spd="slow">
    <p:cover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4ADEF9D-89BD-422C-BE30-B6AD51076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2900" y="404664"/>
            <a:ext cx="2400300" cy="5900540"/>
          </a:xfrm>
        </p:spPr>
        <p:txBody>
          <a:bodyPr>
            <a:normAutofit/>
          </a:bodyPr>
          <a:lstStyle/>
          <a:p>
            <a:pPr algn="ctr"/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 01.08.2024 запроваджено систему електронного документообігу.</a:t>
            </a:r>
          </a:p>
          <a:p>
            <a:pPr algn="ctr"/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Наповнення системи триватиме до 31.12.2024. </a:t>
            </a:r>
          </a:p>
          <a:p>
            <a:pPr algn="ctr"/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 01.01.2025 заплановано повний перехід на СЕД, як на основний. </a:t>
            </a:r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id="{2D274A08-EF8C-4E0D-8B42-E7C4F2D3C7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0450" y="476672"/>
            <a:ext cx="5148014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03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CF73A-92A0-4B12-B955-F7B333DBB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342196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Ключові моменти для ефективної роботи в </a:t>
            </a:r>
            <a:r>
              <a:rPr lang="uk-UA" sz="4000" b="1" dirty="0" err="1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АСКОДі</a:t>
            </a:r>
            <a:endParaRPr lang="uk-UA" sz="4000" b="1" dirty="0">
              <a:solidFill>
                <a:srgbClr val="6633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3988D7-A705-42CA-965A-D23EE43AFB33}"/>
              </a:ext>
            </a:extLst>
          </p:cNvPr>
          <p:cNvSpPr txBox="1"/>
          <p:nvPr/>
        </p:nvSpPr>
        <p:spPr>
          <a:xfrm>
            <a:off x="822960" y="1772816"/>
            <a:ext cx="7543800" cy="446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Своєчасність (режим реального часу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Чітке розмежування функціональних обов’язків (ролей)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Ідентифікація (робота під власним обліковим записом, використання особистого цифрового підпису)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Дотримання інструкцій ( з діловодства, по роботі в АСКОДІ)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915568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C98C21-F936-48AA-9D95-A96648C7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України </a:t>
            </a:r>
            <a:br>
              <a:rPr lang="uk-UA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2800" b="1" dirty="0" err="1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електронну</a:t>
            </a:r>
            <a:r>
              <a:rPr lang="ru-RU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ідентифікацію</a:t>
            </a:r>
            <a:r>
              <a:rPr lang="ru-RU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2800" b="1" dirty="0" err="1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електронні</a:t>
            </a:r>
            <a:r>
              <a:rPr lang="ru-RU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довірчі</a:t>
            </a:r>
            <a:r>
              <a:rPr lang="ru-RU" sz="28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endParaRPr lang="uk-UA" sz="2800" b="1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71039A6-4037-4D24-9E0C-668B3FD26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116" y="2060848"/>
            <a:ext cx="7543801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Кваліфікована</a:t>
            </a:r>
            <a:r>
              <a:rPr lang="ru-RU" dirty="0"/>
              <a:t> </a:t>
            </a:r>
            <a:r>
              <a:rPr lang="ru-RU" dirty="0" err="1"/>
              <a:t>електронна</a:t>
            </a:r>
            <a:r>
              <a:rPr lang="ru-RU" dirty="0"/>
              <a:t> печатка - </a:t>
            </a:r>
            <a:r>
              <a:rPr lang="ru-RU" dirty="0" err="1"/>
              <a:t>удосконалена</a:t>
            </a:r>
            <a:r>
              <a:rPr lang="ru-RU" dirty="0"/>
              <a:t> </a:t>
            </a:r>
            <a:r>
              <a:rPr lang="ru-RU" dirty="0" err="1"/>
              <a:t>електронна</a:t>
            </a:r>
            <a:r>
              <a:rPr lang="ru-RU" dirty="0"/>
              <a:t> печатка,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печатки і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кваліфікованому</a:t>
            </a:r>
            <a:r>
              <a:rPr lang="ru-RU" dirty="0"/>
              <a:t> </a:t>
            </a:r>
            <a:r>
              <a:rPr lang="ru-RU" dirty="0" err="1"/>
              <a:t>сертифікаті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печатки.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Кваліфікований</a:t>
            </a:r>
            <a:r>
              <a:rPr lang="ru-RU" dirty="0"/>
              <a:t> 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 err="1"/>
              <a:t>підпис</a:t>
            </a:r>
            <a:r>
              <a:rPr lang="ru-RU" dirty="0"/>
              <a:t> - </a:t>
            </a:r>
            <a:r>
              <a:rPr lang="ru-RU" dirty="0" err="1"/>
              <a:t>удосконалений</a:t>
            </a:r>
            <a:r>
              <a:rPr lang="ru-RU" dirty="0"/>
              <a:t> 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 err="1"/>
              <a:t>підпис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кваліфікованого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і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кваліфікованому</a:t>
            </a:r>
            <a:r>
              <a:rPr lang="ru-RU" dirty="0"/>
              <a:t> </a:t>
            </a:r>
            <a:r>
              <a:rPr lang="ru-RU" dirty="0" err="1"/>
              <a:t>сертифікаті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.</a:t>
            </a:r>
            <a:endParaRPr lang="uk-UA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Кваліфікований електронний підпис має таку саму юридичну силу, як і власноручний підпис, та має презумпцію його відповідності власноручному підпису.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 Кваліфікована електронна печатка має презумпцію цілісності електронних даних і достовірності походження електронних даних, з якими вона пов’язана.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019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2116"/>
          </a:xfrm>
        </p:spPr>
        <p:txBody>
          <a:bodyPr/>
          <a:lstStyle/>
          <a:p>
            <a:pPr algn="ctr"/>
            <a:r>
              <a:rPr lang="uk-UA" sz="32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Індекси кореспондентів</a:t>
            </a:r>
            <a:endParaRPr lang="ru-RU" sz="32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715807"/>
              </p:ext>
            </p:extLst>
          </p:nvPr>
        </p:nvGraphicFramePr>
        <p:xfrm>
          <a:off x="805081" y="1268760"/>
          <a:ext cx="7560840" cy="453650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252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Вищі державні органи (ВРУ, КМУ)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Міністерство освіти і науки України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Обласні державні органи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Міські державні органи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Інші міські підприємства, установи, організації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Рада ректорів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Навчальні заклади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Академії наук, НДІ, Укрпатент, ВАК, наукові центри 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Студентські ради, товариства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Видавництва та редакції 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Правоохоронні органи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Облво, міськво, райво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Інші іногородні підприємства, установи, організації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Листи громадян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64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Особи відповідальні за діловодство</a:t>
            </a:r>
            <a:endParaRPr lang="ru-RU" sz="28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877393"/>
              </p:ext>
            </p:extLst>
          </p:nvPr>
        </p:nvGraphicFramePr>
        <p:xfrm>
          <a:off x="539553" y="980728"/>
          <a:ext cx="8085584" cy="483808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8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3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3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Навчальний відділ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Медведенко Валентина Миколаївна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95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Відділ соціально-гуманітарної та виховної роботи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Палівода Юлія Дмитрівна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9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Відділ кадрів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Бойко Юлія Сергіївна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3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Відділ бухгалтерського обліку та звітності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Підрозділ з питань трансферу технологій, інноваційної діяльності та інтелектуальної власності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Кізілова Дар’я Олександрівна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Бібліотека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Куторга Алла Володимирівна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Інформаційно-обчислювальний центр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Сердюк Олег Вікторович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56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Юридична робота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Мартем'янова Ольга Сергіївна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7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Приймальна комісія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Рула Наталія Володимирівна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Охорона праці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Джигалюк Сергій Степанович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Факультет фізико-математичної, комп’ютерної та технологічної 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Каблова Анастасія Ігорівна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9122868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фізики, математики та методики навчання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Спартесна Альона Петрівна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5390881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spc="-3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професійної освіти та технологій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47700" algn="l"/>
                        </a:tabLs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Курило Ольга Юріївна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0914390"/>
                  </a:ext>
                </a:extLst>
              </a:tr>
              <a:tr h="28817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комп’ютерних технологій та інформатики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Охріменко Анастасія Михайлівна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03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Факультет фізичної культури, спорту та здоров’я людини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47700" algn="l"/>
                        </a:tabLst>
                        <a:defRPr/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Черезова Анастасія Геннадіївна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47700" algn="l"/>
                        </a:tabLst>
                      </a:pP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03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</a:t>
                      </a: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фізичної культури, спорту та методики викладання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Некрасова Анна Володимирівна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031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біології, здоров’я людини та фізичної реабілітації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Успенська Валерія Геннадіївна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113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хореографії та фітнесу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Чорнобривець Яна Андріївна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211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36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Особи відповідальні за діловодство</a:t>
            </a:r>
            <a:endParaRPr lang="ru-RU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00392"/>
              </p:ext>
            </p:extLst>
          </p:nvPr>
        </p:nvGraphicFramePr>
        <p:xfrm>
          <a:off x="611560" y="1052736"/>
          <a:ext cx="7937757" cy="446449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6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Факультет психолого-педагогічної освіти та мистецтв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Ткачук Інна Вікторівна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686965"/>
                  </a:ext>
                </a:extLst>
              </a:tr>
              <a:tr h="286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Кафедри педагогіки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Сідорцова Світлана Олександрівна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теорії та методики навчання мистецьких дисциплін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Гоменюк Дар'я Сергіївна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9399213"/>
                  </a:ext>
                </a:extLst>
              </a:tr>
              <a:tr h="286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початкової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Малярова Катерина Сергіївна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психології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Решетова Яна Володимирівна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Соціально-гуманітарний факультет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Сорочан Ольга Василівна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5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української та зарубіжної літератури і порівняльного літературознавства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Свіца Тетяна Володимирівна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5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українська мова та журналістика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Клименко Лариса Миколаївна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іноземних мов і методики викладання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Созанський Ростислав Ігорович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історії та філософії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Соколова Василиса Романівна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правознавства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Коротун Карина Олександрівна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Факультет дошкільної, спеціальної та соціальної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Якубенко Марина Сергіївна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дошкільної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Сиводід Ксенія Олександрівна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прикладної психології та логопедії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Буділов Кирило Андрійович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Кафедра соціальної роботи та інклюзивної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Нагорна Анастасія Костянтинівна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908983"/>
      </p:ext>
    </p:extLst>
  </p:cSld>
  <p:clrMapOvr>
    <a:masterClrMapping/>
  </p:clrMapOvr>
  <p:transition spd="slow"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B722-7B4E-44C3-857C-064A66511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86604"/>
            <a:ext cx="8064896" cy="1450757"/>
          </a:xfrm>
        </p:spPr>
        <p:txBody>
          <a:bodyPr>
            <a:normAutofit/>
          </a:bodyPr>
          <a:lstStyle/>
          <a:p>
            <a:pPr algn="ctr"/>
            <a: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Загальні вимоги до оформлення документів</a:t>
            </a: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E157E5-837E-47A7-A972-D22DF1AF0D47}"/>
              </a:ext>
            </a:extLst>
          </p:cNvPr>
          <p:cNvSpPr txBox="1"/>
          <p:nvPr/>
        </p:nvSpPr>
        <p:spPr>
          <a:xfrm>
            <a:off x="683568" y="1916832"/>
            <a:ext cx="7848872" cy="3565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 паперу  А4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Гарнітура  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 New Roman</a:t>
            </a:r>
            <a:endParaRPr lang="uk-UA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Шрифт  12-14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Міжрядковий інтервал  1-1,5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Поля:      верхнє – 20 мм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Tx/>
              <a:buNone/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нижнє – 36 мм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Tx/>
              <a:buNone/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ліве – 30 мм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Tx/>
              <a:buNone/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праве – 10 мм</a:t>
            </a:r>
          </a:p>
        </p:txBody>
      </p:sp>
    </p:spTree>
    <p:extLst>
      <p:ext uri="{BB962C8B-B14F-4D97-AF65-F5344CB8AC3E}">
        <p14:creationId xmlns:p14="http://schemas.microsoft.com/office/powerpoint/2010/main" val="72325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3536"/>
            <a:ext cx="8496944" cy="1143000"/>
          </a:xfr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Загальні вимоги до оформлення документів</a:t>
            </a:r>
            <a:endParaRPr lang="ru-RU" sz="2800" b="1" u="sng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381642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Для оформлення текстів службових документів використовується гарнітура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Times New Roman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шрифт 12–14 друкарських пунктів або 8–12 друкарських пунктів для друкування реквізитів “Прізвище виконавця і номер його телефону”, виносок, пояснювальних написів до окремих елементів тексту документа або його реквізитів тощо.</a:t>
            </a:r>
          </a:p>
          <a:p>
            <a:pPr marL="0" lv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оформленні застосовується шрифт: напівжирний шрифт великими літерами – для назви виду документа; напівжирний – для заголовків та короткого змісту документа.</a:t>
            </a:r>
          </a:p>
          <a:p>
            <a:pPr marL="0" lv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Власне ім’я та прізвище в реквізиті “Підпис” розміщується на рівні останнього рядка назви посади.</a:t>
            </a:r>
          </a:p>
          <a:p>
            <a:pPr marL="0" lv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Максимальна довжина рядка багаторядкових реквізитів (крім реквізиту тексту) – 73 міліметри (28 друкованих знаків).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uk-UA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slow"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CB7C29-0FFC-49FA-99A0-645EBF7A2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86605"/>
            <a:ext cx="8136904" cy="1342196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Загальні вимоги до оформлення документів</a:t>
            </a: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8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2113F2-0FD2-401D-B11B-52307D607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Якщо короткий зміст до тексту перевищує 150 знаків (п’ять рядків), його дозволяється продовжувати до межі правого поля. Крапка в кінці заголовка не ставиться.</a:t>
            </a:r>
          </a:p>
          <a:p>
            <a:pPr algn="just"/>
            <a:r>
              <a:rPr lang="uk-UA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uk-UA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оформленні документів відступ від межі лівого поля документа становить:</a:t>
            </a:r>
          </a:p>
          <a:p>
            <a:pPr marL="0" lvl="0" indent="0" algn="just">
              <a:buNone/>
              <a:tabLst>
                <a:tab pos="90170" algn="l"/>
                <a:tab pos="228600" algn="l"/>
              </a:tabLst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125 міліметрів</a:t>
            </a:r>
            <a:r>
              <a:rPr lang="uk-UA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для ім’я та прізвища реквізиту “Підпис”;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  <a:tabLst>
                <a:tab pos="90170" algn="l"/>
                <a:tab pos="228600" algn="l"/>
              </a:tabLst>
            </a:pPr>
            <a:r>
              <a:rPr lang="uk-UA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- 100 міліметрів</a:t>
            </a:r>
            <a:r>
              <a:rPr lang="uk-UA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для </a:t>
            </a:r>
            <a:r>
              <a:rPr lang="uk-UA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реквізита</a:t>
            </a:r>
            <a:r>
              <a:rPr lang="uk-UA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“Гриф затвердження”;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  <a:tabLst>
                <a:tab pos="90170" algn="l"/>
                <a:tab pos="228600" algn="l"/>
              </a:tabLst>
            </a:pPr>
            <a:r>
              <a:rPr lang="uk-UA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- 90 міліметрів</a:t>
            </a:r>
            <a:r>
              <a:rPr lang="uk-UA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для реквізиту “Адресат”;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  <a:tabLst>
                <a:tab pos="90170" algn="l"/>
                <a:tab pos="228600" algn="l"/>
              </a:tabLst>
            </a:pPr>
            <a:r>
              <a:rPr lang="uk-UA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- 10 міліметрів</a:t>
            </a:r>
            <a:r>
              <a:rPr lang="uk-UA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для абзаців у тексті;</a:t>
            </a:r>
          </a:p>
          <a:p>
            <a:pPr marL="0" lvl="0" indent="0" algn="just">
              <a:buNone/>
              <a:tabLst>
                <a:tab pos="90170" algn="l"/>
                <a:tab pos="228600" algn="l"/>
              </a:tabLst>
            </a:pPr>
            <a:r>
              <a:rPr lang="uk-UA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- </a:t>
            </a:r>
            <a:r>
              <a:rPr lang="uk-UA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міліметрів</a:t>
            </a:r>
            <a:r>
              <a:rPr lang="uk-UA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для слів “СЛУХАЛИ”, “ВИСТУПИЛИ”, “ВИРІШИЛИ”, “УХВАЛИЛИ”, “НАКАЗУЮ”, “ЗОБОВ’ЯЗУЮ”; для реквізитів “Дата документа”, “Короткий зміст документа”, “Відмітка про наявність додатків”, “Прізвище виконавця і номер його телефону”, слово “Додаток, найменування посади у реквізиті “Підпис”.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399225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2319</TotalTime>
  <Words>2574</Words>
  <Application>Microsoft Office PowerPoint</Application>
  <PresentationFormat>Екран (4:3)</PresentationFormat>
  <Paragraphs>473</Paragraphs>
  <Slides>37</Slides>
  <Notes>2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Cambria</vt:lpstr>
      <vt:lpstr>Times New Roman</vt:lpstr>
      <vt:lpstr>Wingdings</vt:lpstr>
      <vt:lpstr>Ретроспектива</vt:lpstr>
      <vt:lpstr>Документ Microsoft Word</vt:lpstr>
      <vt:lpstr>Семінар з діловодства та архівної справи</vt:lpstr>
      <vt:lpstr> Інструкція з діловодства </vt:lpstr>
      <vt:lpstr> Індекси структурних підрозділів </vt:lpstr>
      <vt:lpstr>Індекси кореспондентів</vt:lpstr>
      <vt:lpstr>Особи відповідальні за діловодство</vt:lpstr>
      <vt:lpstr>Особи відповідальні за діловодство</vt:lpstr>
      <vt:lpstr>Загальні вимоги до оформлення документів  </vt:lpstr>
      <vt:lpstr>Загальні вимоги до оформлення документів</vt:lpstr>
      <vt:lpstr>        Загальні вимоги до оформлення документів  </vt:lpstr>
      <vt:lpstr>        Загальні вимоги до оформлення документів  </vt:lpstr>
      <vt:lpstr>АДРЕСАТ</vt:lpstr>
      <vt:lpstr>Презентація PowerPoint</vt:lpstr>
      <vt:lpstr>Презентація PowerPoint</vt:lpstr>
      <vt:lpstr>АДРЕСАТ</vt:lpstr>
      <vt:lpstr>Відмітка про створення, виконання документа</vt:lpstr>
      <vt:lpstr>ПІДПИС </vt:lpstr>
      <vt:lpstr>ЗАТВЕРДЖЕННЯ ДОКУМЕНТІВ</vt:lpstr>
      <vt:lpstr>ЗАТВЕРДЖЕННЯ ДОКУМЕНТІВ</vt:lpstr>
      <vt:lpstr>ЗАТВЕРДЖЕННЯ ДОКУМЕНТІВ</vt:lpstr>
      <vt:lpstr>Відбиток печатки </vt:lpstr>
      <vt:lpstr>ПЕРЕЛІК документів, підписи на яких скріплюються гербовою печаткою у разі їх створення у паперовій формі </vt:lpstr>
      <vt:lpstr>Бланки листів</vt:lpstr>
      <vt:lpstr>Бланк звичайного листа за підписом ректора або його заступників</vt:lpstr>
      <vt:lpstr>Бланк міжнародного листа</vt:lpstr>
      <vt:lpstr>Бланк звичайного листа за підписом керівника структурного підрозділу (факультету)</vt:lpstr>
      <vt:lpstr>Презентація PowerPoint</vt:lpstr>
      <vt:lpstr>Бланк наказу</vt:lpstr>
      <vt:lpstr>Бланк наказу на відрядження</vt:lpstr>
      <vt:lpstr> Накази з кадрових питань (особового складу) студентів</vt:lpstr>
      <vt:lpstr>Методичні рекомендації</vt:lpstr>
      <vt:lpstr>Погодження наказів</vt:lpstr>
      <vt:lpstr>  ФОРМУВАННЯ АРХІВУ Кафедра              Деканат</vt:lpstr>
      <vt:lpstr>Особова справа</vt:lpstr>
      <vt:lpstr>Номенклатура </vt:lpstr>
      <vt:lpstr>Презентація PowerPoint</vt:lpstr>
      <vt:lpstr>Ключові моменти для ефективної роботи в АСКОДі</vt:lpstr>
      <vt:lpstr>Закон України  Про електронну ідентифікацію  та електронні довірчі послуги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Семінар з діловодства та архівної справи</dc:title>
  <dc:creator>Operator</dc:creator>
  <cp:lastModifiedBy>Наталія Володимирівна</cp:lastModifiedBy>
  <cp:revision>189</cp:revision>
  <dcterms:created xsi:type="dcterms:W3CDTF">2015-03-12T13:26:51Z</dcterms:created>
  <dcterms:modified xsi:type="dcterms:W3CDTF">2024-10-10T08:50:32Z</dcterms:modified>
</cp:coreProperties>
</file>