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5" r:id="rId7"/>
    <p:sldId id="264" r:id="rId8"/>
    <p:sldId id="273" r:id="rId9"/>
    <p:sldId id="263" r:id="rId10"/>
    <p:sldId id="270" r:id="rId11"/>
    <p:sldId id="272" r:id="rId12"/>
    <p:sldId id="271" r:id="rId13"/>
    <p:sldId id="268" r:id="rId14"/>
    <p:sldId id="269" r:id="rId15"/>
    <p:sldId id="274" r:id="rId16"/>
    <p:sldId id="278" r:id="rId17"/>
    <p:sldId id="277" r:id="rId18"/>
    <p:sldId id="276" r:id="rId19"/>
    <p:sldId id="279" r:id="rId20"/>
    <p:sldId id="280" r:id="rId21"/>
    <p:sldId id="283" r:id="rId22"/>
    <p:sldId id="282" r:id="rId23"/>
    <p:sldId id="281" r:id="rId24"/>
    <p:sldId id="286" r:id="rId25"/>
    <p:sldId id="285" r:id="rId26"/>
    <p:sldId id="284" r:id="rId27"/>
    <p:sldId id="275" r:id="rId28"/>
    <p:sldId id="262" r:id="rId29"/>
    <p:sldId id="287" r:id="rId30"/>
    <p:sldId id="288" r:id="rId31"/>
    <p:sldId id="289" r:id="rId32"/>
    <p:sldId id="290" r:id="rId33"/>
    <p:sldId id="294" r:id="rId34"/>
    <p:sldId id="291" r:id="rId35"/>
    <p:sldId id="292" r:id="rId36"/>
    <p:sldId id="293" r:id="rId37"/>
    <p:sldId id="295" r:id="rId38"/>
    <p:sldId id="297" r:id="rId39"/>
    <p:sldId id="296" r:id="rId40"/>
    <p:sldId id="299" r:id="rId41"/>
    <p:sldId id="298" r:id="rId42"/>
    <p:sldId id="301" r:id="rId43"/>
    <p:sldId id="26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.org.ua/ERASMUS/KA2-PROEKTY-SPIVPRATSI/STRATEHICHNI-PARTNERSTVA.HTML" TargetMode="External"/><Relationship Id="rId2" Type="http://schemas.openxmlformats.org/officeDocument/2006/relationships/hyperlink" Target="https://erasmusplus.org.ua/erasmus/ka2-proekty-spivpratsi/aliansy-znan.html" TargetMode="External"/><Relationship Id="rId1" Type="http://schemas.openxmlformats.org/officeDocument/2006/relationships/hyperlink" Target="https://erasmusplus.org.ua/ERASMUS/KA2-PROEKTY-SPIVPRATSI/ROZVYTOK-POTENTSIALU-EX-TEMPUS.HTM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plus.org.ua/ERASMUS/KA2-PROEKTY-SPIVPRATSI/STRATEHICHNI-PARTNERSTVA.HTML" TargetMode="External"/><Relationship Id="rId2" Type="http://schemas.openxmlformats.org/officeDocument/2006/relationships/hyperlink" Target="https://erasmusplus.org.ua/erasmus/ka2-proekty-spivpratsi/aliansy-znan.html" TargetMode="External"/><Relationship Id="rId1" Type="http://schemas.openxmlformats.org/officeDocument/2006/relationships/hyperlink" Target="https://erasmusplus.org.ua/ERASMUS/KA2-PROEKTY-SPIVPRATSI/ROZVYTOK-POTENTSIALU-EX-TEMPUS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30A01-6941-435E-9662-96F2EAE00EA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2BC71D-D2BC-437A-84C1-5FD42D0E0D90}">
      <dgm:prSet phldrT="[Текст]"/>
      <dgm:spPr/>
      <dgm:t>
        <a:bodyPr/>
        <a:lstStyle/>
        <a:p>
          <a:r>
            <a:rPr lang="uk-UA" dirty="0" smtClean="0"/>
            <a:t>КА 200-206</a:t>
          </a:r>
          <a:endParaRPr lang="ru-RU" dirty="0"/>
        </a:p>
      </dgm:t>
    </dgm:pt>
    <dgm:pt modelId="{A5B46226-EBF9-4FD1-A11A-1D78D13D380A}" type="parTrans" cxnId="{DB395EC0-806C-423A-8E00-01CE52F593D1}">
      <dgm:prSet/>
      <dgm:spPr/>
      <dgm:t>
        <a:bodyPr/>
        <a:lstStyle/>
        <a:p>
          <a:endParaRPr lang="ru-RU"/>
        </a:p>
      </dgm:t>
    </dgm:pt>
    <dgm:pt modelId="{950A8AA6-05B1-4E31-868B-A43FE9EA51AE}" type="sibTrans" cxnId="{DB395EC0-806C-423A-8E00-01CE52F593D1}">
      <dgm:prSet/>
      <dgm:spPr/>
      <dgm:t>
        <a:bodyPr/>
        <a:lstStyle/>
        <a:p>
          <a:endParaRPr lang="ru-RU"/>
        </a:p>
      </dgm:t>
    </dgm:pt>
    <dgm:pt modelId="{0C14F50C-8B88-47A0-ABBB-4F0FDC1D7101}">
      <dgm:prSet phldrT="[Текст]"/>
      <dgm:spPr/>
      <dgm:t>
        <a:bodyPr/>
        <a:lstStyle/>
        <a:p>
          <a:r>
            <a:rPr lang="ru-RU" b="1" i="0" dirty="0" smtClean="0"/>
            <a:t>- РОЗВИТОК ПОТЕНЦІАЛУ </a:t>
          </a:r>
          <a:r>
            <a:rPr lang="ru-RU" b="1" i="0" dirty="0" smtClean="0">
              <a:hlinkClick xmlns:r="http://schemas.openxmlformats.org/officeDocument/2006/relationships" r:id="rId1"/>
            </a:rPr>
            <a:t>ВИЩОЇ ОСВІТИ</a:t>
          </a:r>
          <a:r>
            <a:rPr lang="ru-RU" b="1" i="0" dirty="0" smtClean="0"/>
            <a:t> (</a:t>
          </a:r>
          <a:r>
            <a:rPr lang="en-US" b="1" i="0" dirty="0" smtClean="0"/>
            <a:t>Capacity Building in higher education, CBHE) </a:t>
          </a:r>
          <a:endParaRPr lang="ru-RU" dirty="0"/>
        </a:p>
      </dgm:t>
    </dgm:pt>
    <dgm:pt modelId="{022DA883-0DEE-4D84-87F1-1B557486C454}" type="parTrans" cxnId="{801290E4-BB2F-4411-9255-59253C27CD07}">
      <dgm:prSet/>
      <dgm:spPr/>
      <dgm:t>
        <a:bodyPr/>
        <a:lstStyle/>
        <a:p>
          <a:endParaRPr lang="ru-RU"/>
        </a:p>
      </dgm:t>
    </dgm:pt>
    <dgm:pt modelId="{19481317-23B8-4F32-8DB6-37755AF07052}" type="sibTrans" cxnId="{801290E4-BB2F-4411-9255-59253C27CD07}">
      <dgm:prSet/>
      <dgm:spPr/>
      <dgm:t>
        <a:bodyPr/>
        <a:lstStyle/>
        <a:p>
          <a:endParaRPr lang="ru-RU"/>
        </a:p>
      </dgm:t>
    </dgm:pt>
    <dgm:pt modelId="{5C2307FF-2B1C-4CDC-AD86-073146720C9A}">
      <dgm:prSet phldrT="[Текст]"/>
      <dgm:spPr/>
      <dgm:t>
        <a:bodyPr/>
        <a:lstStyle/>
        <a:p>
          <a:r>
            <a:rPr lang="uk-UA" dirty="0" smtClean="0"/>
            <a:t>КА 206</a:t>
          </a:r>
          <a:endParaRPr lang="ru-RU" dirty="0"/>
        </a:p>
      </dgm:t>
    </dgm:pt>
    <dgm:pt modelId="{4162A877-7035-49C0-ACCD-D56390E07CAF}" type="parTrans" cxnId="{535208AF-D0C2-41BD-B6C3-16ADF67F73ED}">
      <dgm:prSet/>
      <dgm:spPr/>
      <dgm:t>
        <a:bodyPr/>
        <a:lstStyle/>
        <a:p>
          <a:endParaRPr lang="ru-RU"/>
        </a:p>
      </dgm:t>
    </dgm:pt>
    <dgm:pt modelId="{B10E184A-7D4A-496E-97ED-2B810ACC9FFD}" type="sibTrans" cxnId="{535208AF-D0C2-41BD-B6C3-16ADF67F73ED}">
      <dgm:prSet/>
      <dgm:spPr/>
      <dgm:t>
        <a:bodyPr/>
        <a:lstStyle/>
        <a:p>
          <a:endParaRPr lang="ru-RU"/>
        </a:p>
      </dgm:t>
    </dgm:pt>
    <dgm:pt modelId="{EF2BFE17-FD46-4022-9C07-8E606266D222}">
      <dgm:prSet phldrT="[Текст]"/>
      <dgm:spPr/>
      <dgm:t>
        <a:bodyPr/>
        <a:lstStyle/>
        <a:p>
          <a:r>
            <a:rPr lang="ru-RU" b="1" i="0" dirty="0" smtClean="0"/>
            <a:t>-</a:t>
          </a:r>
          <a:r>
            <a:rPr lang="ru-RU" b="1" i="0" dirty="0" smtClean="0">
              <a:hlinkClick xmlns:r="http://schemas.openxmlformats.org/officeDocument/2006/relationships" r:id="rId2"/>
            </a:rPr>
            <a:t> АЛЬЯНСИ ЗНАНЬ</a:t>
          </a:r>
          <a:r>
            <a:rPr lang="ru-RU" b="0" i="0" dirty="0" smtClean="0"/>
            <a:t> (як </a:t>
          </a:r>
          <a:r>
            <a:rPr lang="ru-RU" b="0" i="0" dirty="0" err="1" smtClean="0"/>
            <a:t>партнери</a:t>
          </a:r>
          <a:r>
            <a:rPr lang="ru-RU" b="0" i="0" dirty="0" smtClean="0"/>
            <a:t>)</a:t>
          </a:r>
          <a:endParaRPr lang="ru-RU" dirty="0"/>
        </a:p>
      </dgm:t>
    </dgm:pt>
    <dgm:pt modelId="{668B8AFF-B34E-4E56-86F7-B949E1B57568}" type="parTrans" cxnId="{B0EC44AE-4701-45CD-8772-D38F68CCFDE2}">
      <dgm:prSet/>
      <dgm:spPr/>
      <dgm:t>
        <a:bodyPr/>
        <a:lstStyle/>
        <a:p>
          <a:endParaRPr lang="ru-RU"/>
        </a:p>
      </dgm:t>
    </dgm:pt>
    <dgm:pt modelId="{3EA1B54D-A7D1-4DA2-B287-8B4364140D1F}" type="sibTrans" cxnId="{B0EC44AE-4701-45CD-8772-D38F68CCFDE2}">
      <dgm:prSet/>
      <dgm:spPr/>
      <dgm:t>
        <a:bodyPr/>
        <a:lstStyle/>
        <a:p>
          <a:endParaRPr lang="ru-RU"/>
        </a:p>
      </dgm:t>
    </dgm:pt>
    <dgm:pt modelId="{E8096965-89B6-4489-B733-7C276679AC6A}">
      <dgm:prSet phldrT="[Текст]"/>
      <dgm:spPr/>
      <dgm:t>
        <a:bodyPr/>
        <a:lstStyle/>
        <a:p>
          <a:r>
            <a:rPr lang="uk-UA" dirty="0" smtClean="0"/>
            <a:t>КА 211</a:t>
          </a:r>
          <a:endParaRPr lang="ru-RU" dirty="0"/>
        </a:p>
      </dgm:t>
    </dgm:pt>
    <dgm:pt modelId="{92AF20EF-2F37-48CB-9E20-999F5CD0C156}" type="parTrans" cxnId="{7054610A-901B-462A-9D29-15BD71E748A7}">
      <dgm:prSet/>
      <dgm:spPr/>
      <dgm:t>
        <a:bodyPr/>
        <a:lstStyle/>
        <a:p>
          <a:endParaRPr lang="ru-RU"/>
        </a:p>
      </dgm:t>
    </dgm:pt>
    <dgm:pt modelId="{65A99D1C-63E5-4D96-84DA-1625757B6BB8}" type="sibTrans" cxnId="{7054610A-901B-462A-9D29-15BD71E748A7}">
      <dgm:prSet/>
      <dgm:spPr/>
      <dgm:t>
        <a:bodyPr/>
        <a:lstStyle/>
        <a:p>
          <a:endParaRPr lang="ru-RU"/>
        </a:p>
      </dgm:t>
    </dgm:pt>
    <dgm:pt modelId="{44912774-A3A4-4307-BA08-058D4E266100}">
      <dgm:prSet phldrT="[Текст]"/>
      <dgm:spPr/>
      <dgm:t>
        <a:bodyPr/>
        <a:lstStyle/>
        <a:p>
          <a:r>
            <a:rPr lang="ru-RU" b="1" i="0" dirty="0" smtClean="0"/>
            <a:t>- </a:t>
          </a:r>
          <a:r>
            <a:rPr lang="ru-RU" b="1" i="0" dirty="0" smtClean="0">
              <a:hlinkClick xmlns:r="http://schemas.openxmlformats.org/officeDocument/2006/relationships" r:id="rId3"/>
            </a:rPr>
            <a:t>СТРАТЕГІЧНІ ПАРТНЕРСТВА</a:t>
          </a:r>
          <a:r>
            <a:rPr lang="ru-RU" b="0" i="0" dirty="0" smtClean="0"/>
            <a:t> (як </a:t>
          </a:r>
          <a:r>
            <a:rPr lang="ru-RU" b="0" i="0" dirty="0" err="1" smtClean="0"/>
            <a:t>партнери</a:t>
          </a:r>
          <a:r>
            <a:rPr lang="ru-RU" b="0" i="0" dirty="0" smtClean="0"/>
            <a:t>)</a:t>
          </a:r>
          <a:endParaRPr lang="ru-RU" dirty="0"/>
        </a:p>
      </dgm:t>
    </dgm:pt>
    <dgm:pt modelId="{D706F66B-C181-4D09-8FFC-29E72E4B9248}" type="parTrans" cxnId="{3ECEC9A3-4C13-430D-A9FC-D3BE66B7AEF0}">
      <dgm:prSet/>
      <dgm:spPr/>
      <dgm:t>
        <a:bodyPr/>
        <a:lstStyle/>
        <a:p>
          <a:endParaRPr lang="ru-RU"/>
        </a:p>
      </dgm:t>
    </dgm:pt>
    <dgm:pt modelId="{429F130B-8078-4776-BC5A-9990C66B9FA9}" type="sibTrans" cxnId="{3ECEC9A3-4C13-430D-A9FC-D3BE66B7AEF0}">
      <dgm:prSet/>
      <dgm:spPr/>
      <dgm:t>
        <a:bodyPr/>
        <a:lstStyle/>
        <a:p>
          <a:endParaRPr lang="ru-RU"/>
        </a:p>
      </dgm:t>
    </dgm:pt>
    <dgm:pt modelId="{4C625D4C-9992-45C6-BE7A-1E825C887C47}" type="pres">
      <dgm:prSet presAssocID="{96030A01-6941-435E-9662-96F2EAE00EA4}" presName="Name0" presStyleCnt="0">
        <dgm:presLayoutVars>
          <dgm:dir/>
          <dgm:animLvl val="lvl"/>
          <dgm:resizeHandles val="exact"/>
        </dgm:presLayoutVars>
      </dgm:prSet>
      <dgm:spPr/>
    </dgm:pt>
    <dgm:pt modelId="{24F1E95C-DE6A-4554-ACFD-CE5EBB1A4B82}" type="pres">
      <dgm:prSet presAssocID="{C92BC71D-D2BC-437A-84C1-5FD42D0E0D90}" presName="linNode" presStyleCnt="0"/>
      <dgm:spPr/>
    </dgm:pt>
    <dgm:pt modelId="{7730622A-2B8A-455C-ABCB-92E4479BCB98}" type="pres">
      <dgm:prSet presAssocID="{C92BC71D-D2BC-437A-84C1-5FD42D0E0D90}" presName="parentText" presStyleLbl="node1" presStyleIdx="0" presStyleCnt="3" custScaleX="47264" custScaleY="56470">
        <dgm:presLayoutVars>
          <dgm:chMax val="1"/>
          <dgm:bulletEnabled val="1"/>
        </dgm:presLayoutVars>
      </dgm:prSet>
      <dgm:spPr/>
    </dgm:pt>
    <dgm:pt modelId="{C0ED6283-B254-4B27-B4C0-BB5CD9AB8614}" type="pres">
      <dgm:prSet presAssocID="{C92BC71D-D2BC-437A-84C1-5FD42D0E0D9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2D7C2-47F3-4391-A984-98611702213C}" type="pres">
      <dgm:prSet presAssocID="{950A8AA6-05B1-4E31-868B-A43FE9EA51AE}" presName="sp" presStyleCnt="0"/>
      <dgm:spPr/>
    </dgm:pt>
    <dgm:pt modelId="{D17EB7CA-1AFA-4905-B249-098BD0526C65}" type="pres">
      <dgm:prSet presAssocID="{5C2307FF-2B1C-4CDC-AD86-073146720C9A}" presName="linNode" presStyleCnt="0"/>
      <dgm:spPr/>
    </dgm:pt>
    <dgm:pt modelId="{568895FD-157D-45FC-A75A-FDEAC240F830}" type="pres">
      <dgm:prSet presAssocID="{5C2307FF-2B1C-4CDC-AD86-073146720C9A}" presName="parentText" presStyleLbl="node1" presStyleIdx="1" presStyleCnt="3" custScaleX="47265" custScaleY="54509">
        <dgm:presLayoutVars>
          <dgm:chMax val="1"/>
          <dgm:bulletEnabled val="1"/>
        </dgm:presLayoutVars>
      </dgm:prSet>
      <dgm:spPr/>
    </dgm:pt>
    <dgm:pt modelId="{BD4F32D8-9B0E-432C-B993-2DB816533FE7}" type="pres">
      <dgm:prSet presAssocID="{5C2307FF-2B1C-4CDC-AD86-073146720C9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445B0-B6B7-486E-AC2A-7D4B93E00623}" type="pres">
      <dgm:prSet presAssocID="{B10E184A-7D4A-496E-97ED-2B810ACC9FFD}" presName="sp" presStyleCnt="0"/>
      <dgm:spPr/>
    </dgm:pt>
    <dgm:pt modelId="{AC44F377-F9A5-4AD0-85E1-A53CE2799014}" type="pres">
      <dgm:prSet presAssocID="{E8096965-89B6-4489-B733-7C276679AC6A}" presName="linNode" presStyleCnt="0"/>
      <dgm:spPr/>
    </dgm:pt>
    <dgm:pt modelId="{8D8B277C-2B3B-4DE4-88AF-806FBBC45211}" type="pres">
      <dgm:prSet presAssocID="{E8096965-89B6-4489-B733-7C276679AC6A}" presName="parentText" presStyleLbl="node1" presStyleIdx="2" presStyleCnt="3" custScaleX="47264" custScaleY="63050">
        <dgm:presLayoutVars>
          <dgm:chMax val="1"/>
          <dgm:bulletEnabled val="1"/>
        </dgm:presLayoutVars>
      </dgm:prSet>
      <dgm:spPr/>
    </dgm:pt>
    <dgm:pt modelId="{5F2A9D05-C3FE-4E3E-B592-5C8EA0330D84}" type="pres">
      <dgm:prSet presAssocID="{E8096965-89B6-4489-B733-7C276679AC6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7DD685-7A16-4330-8C57-DBBB46778C5A}" type="presOf" srcId="{44912774-A3A4-4307-BA08-058D4E266100}" destId="{5F2A9D05-C3FE-4E3E-B592-5C8EA0330D84}" srcOrd="0" destOrd="0" presId="urn:microsoft.com/office/officeart/2005/8/layout/vList5"/>
    <dgm:cxn modelId="{E22A73A2-2006-4965-B03A-B3411D32274C}" type="presOf" srcId="{EF2BFE17-FD46-4022-9C07-8E606266D222}" destId="{BD4F32D8-9B0E-432C-B993-2DB816533FE7}" srcOrd="0" destOrd="0" presId="urn:microsoft.com/office/officeart/2005/8/layout/vList5"/>
    <dgm:cxn modelId="{0D12D8A6-43D6-404D-B581-A48A8A5E5DF0}" type="presOf" srcId="{E8096965-89B6-4489-B733-7C276679AC6A}" destId="{8D8B277C-2B3B-4DE4-88AF-806FBBC45211}" srcOrd="0" destOrd="0" presId="urn:microsoft.com/office/officeart/2005/8/layout/vList5"/>
    <dgm:cxn modelId="{8091908F-B587-4939-B1E0-038AC2C20743}" type="presOf" srcId="{96030A01-6941-435E-9662-96F2EAE00EA4}" destId="{4C625D4C-9992-45C6-BE7A-1E825C887C47}" srcOrd="0" destOrd="0" presId="urn:microsoft.com/office/officeart/2005/8/layout/vList5"/>
    <dgm:cxn modelId="{DB395EC0-806C-423A-8E00-01CE52F593D1}" srcId="{96030A01-6941-435E-9662-96F2EAE00EA4}" destId="{C92BC71D-D2BC-437A-84C1-5FD42D0E0D90}" srcOrd="0" destOrd="0" parTransId="{A5B46226-EBF9-4FD1-A11A-1D78D13D380A}" sibTransId="{950A8AA6-05B1-4E31-868B-A43FE9EA51AE}"/>
    <dgm:cxn modelId="{7054610A-901B-462A-9D29-15BD71E748A7}" srcId="{96030A01-6941-435E-9662-96F2EAE00EA4}" destId="{E8096965-89B6-4489-B733-7C276679AC6A}" srcOrd="2" destOrd="0" parTransId="{92AF20EF-2F37-48CB-9E20-999F5CD0C156}" sibTransId="{65A99D1C-63E5-4D96-84DA-1625757B6BB8}"/>
    <dgm:cxn modelId="{B0EC44AE-4701-45CD-8772-D38F68CCFDE2}" srcId="{5C2307FF-2B1C-4CDC-AD86-073146720C9A}" destId="{EF2BFE17-FD46-4022-9C07-8E606266D222}" srcOrd="0" destOrd="0" parTransId="{668B8AFF-B34E-4E56-86F7-B949E1B57568}" sibTransId="{3EA1B54D-A7D1-4DA2-B287-8B4364140D1F}"/>
    <dgm:cxn modelId="{0C45A1F1-7E50-41A6-AEBA-386FC0DE6DD4}" type="presOf" srcId="{0C14F50C-8B88-47A0-ABBB-4F0FDC1D7101}" destId="{C0ED6283-B254-4B27-B4C0-BB5CD9AB8614}" srcOrd="0" destOrd="0" presId="urn:microsoft.com/office/officeart/2005/8/layout/vList5"/>
    <dgm:cxn modelId="{535208AF-D0C2-41BD-B6C3-16ADF67F73ED}" srcId="{96030A01-6941-435E-9662-96F2EAE00EA4}" destId="{5C2307FF-2B1C-4CDC-AD86-073146720C9A}" srcOrd="1" destOrd="0" parTransId="{4162A877-7035-49C0-ACCD-D56390E07CAF}" sibTransId="{B10E184A-7D4A-496E-97ED-2B810ACC9FFD}"/>
    <dgm:cxn modelId="{801290E4-BB2F-4411-9255-59253C27CD07}" srcId="{C92BC71D-D2BC-437A-84C1-5FD42D0E0D90}" destId="{0C14F50C-8B88-47A0-ABBB-4F0FDC1D7101}" srcOrd="0" destOrd="0" parTransId="{022DA883-0DEE-4D84-87F1-1B557486C454}" sibTransId="{19481317-23B8-4F32-8DB6-37755AF07052}"/>
    <dgm:cxn modelId="{A3F767CB-6C64-46BC-848E-CF680CDD395C}" type="presOf" srcId="{C92BC71D-D2BC-437A-84C1-5FD42D0E0D90}" destId="{7730622A-2B8A-455C-ABCB-92E4479BCB98}" srcOrd="0" destOrd="0" presId="urn:microsoft.com/office/officeart/2005/8/layout/vList5"/>
    <dgm:cxn modelId="{F7DA3042-13B0-4E09-8D6C-B557FA30227A}" type="presOf" srcId="{5C2307FF-2B1C-4CDC-AD86-073146720C9A}" destId="{568895FD-157D-45FC-A75A-FDEAC240F830}" srcOrd="0" destOrd="0" presId="urn:microsoft.com/office/officeart/2005/8/layout/vList5"/>
    <dgm:cxn modelId="{3ECEC9A3-4C13-430D-A9FC-D3BE66B7AEF0}" srcId="{E8096965-89B6-4489-B733-7C276679AC6A}" destId="{44912774-A3A4-4307-BA08-058D4E266100}" srcOrd="0" destOrd="0" parTransId="{D706F66B-C181-4D09-8FFC-29E72E4B9248}" sibTransId="{429F130B-8078-4776-BC5A-9990C66B9FA9}"/>
    <dgm:cxn modelId="{62ED71CA-D220-431B-B7BF-793F2CAD986A}" type="presParOf" srcId="{4C625D4C-9992-45C6-BE7A-1E825C887C47}" destId="{24F1E95C-DE6A-4554-ACFD-CE5EBB1A4B82}" srcOrd="0" destOrd="0" presId="urn:microsoft.com/office/officeart/2005/8/layout/vList5"/>
    <dgm:cxn modelId="{5F6D3DBF-4200-44F5-8707-80F88C290C6D}" type="presParOf" srcId="{24F1E95C-DE6A-4554-ACFD-CE5EBB1A4B82}" destId="{7730622A-2B8A-455C-ABCB-92E4479BCB98}" srcOrd="0" destOrd="0" presId="urn:microsoft.com/office/officeart/2005/8/layout/vList5"/>
    <dgm:cxn modelId="{69F9D600-CC65-46FE-9562-736FB40958B4}" type="presParOf" srcId="{24F1E95C-DE6A-4554-ACFD-CE5EBB1A4B82}" destId="{C0ED6283-B254-4B27-B4C0-BB5CD9AB8614}" srcOrd="1" destOrd="0" presId="urn:microsoft.com/office/officeart/2005/8/layout/vList5"/>
    <dgm:cxn modelId="{D69E4DF5-7A72-4CCD-862F-F18817AA21AA}" type="presParOf" srcId="{4C625D4C-9992-45C6-BE7A-1E825C887C47}" destId="{C1C2D7C2-47F3-4391-A984-98611702213C}" srcOrd="1" destOrd="0" presId="urn:microsoft.com/office/officeart/2005/8/layout/vList5"/>
    <dgm:cxn modelId="{EA2BA6EE-CE3E-4474-9732-1202E5847471}" type="presParOf" srcId="{4C625D4C-9992-45C6-BE7A-1E825C887C47}" destId="{D17EB7CA-1AFA-4905-B249-098BD0526C65}" srcOrd="2" destOrd="0" presId="urn:microsoft.com/office/officeart/2005/8/layout/vList5"/>
    <dgm:cxn modelId="{697FCC2F-0CB4-42AB-BFB6-B91DB10F10D9}" type="presParOf" srcId="{D17EB7CA-1AFA-4905-B249-098BD0526C65}" destId="{568895FD-157D-45FC-A75A-FDEAC240F830}" srcOrd="0" destOrd="0" presId="urn:microsoft.com/office/officeart/2005/8/layout/vList5"/>
    <dgm:cxn modelId="{D15EB953-67E7-44EC-8CEB-1CB82D393E78}" type="presParOf" srcId="{D17EB7CA-1AFA-4905-B249-098BD0526C65}" destId="{BD4F32D8-9B0E-432C-B993-2DB816533FE7}" srcOrd="1" destOrd="0" presId="urn:microsoft.com/office/officeart/2005/8/layout/vList5"/>
    <dgm:cxn modelId="{3C715843-823C-46C9-83D9-A54BDF88A987}" type="presParOf" srcId="{4C625D4C-9992-45C6-BE7A-1E825C887C47}" destId="{C12445B0-B6B7-486E-AC2A-7D4B93E00623}" srcOrd="3" destOrd="0" presId="urn:microsoft.com/office/officeart/2005/8/layout/vList5"/>
    <dgm:cxn modelId="{C12BC94A-FB58-4A5A-8A12-58066B82FD3B}" type="presParOf" srcId="{4C625D4C-9992-45C6-BE7A-1E825C887C47}" destId="{AC44F377-F9A5-4AD0-85E1-A53CE2799014}" srcOrd="4" destOrd="0" presId="urn:microsoft.com/office/officeart/2005/8/layout/vList5"/>
    <dgm:cxn modelId="{5C4ECB8F-7280-4F4F-B6FD-E0CA757B6596}" type="presParOf" srcId="{AC44F377-F9A5-4AD0-85E1-A53CE2799014}" destId="{8D8B277C-2B3B-4DE4-88AF-806FBBC45211}" srcOrd="0" destOrd="0" presId="urn:microsoft.com/office/officeart/2005/8/layout/vList5"/>
    <dgm:cxn modelId="{A3915606-E57C-4304-BC12-BCF948E971FB}" type="presParOf" srcId="{AC44F377-F9A5-4AD0-85E1-A53CE2799014}" destId="{5F2A9D05-C3FE-4E3E-B592-5C8EA0330D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D6283-B254-4B27-B4C0-BB5CD9AB8614}">
      <dsp:nvSpPr>
        <dsp:cNvPr id="0" name=""/>
        <dsp:cNvSpPr/>
      </dsp:nvSpPr>
      <dsp:spPr>
        <a:xfrm rot="5400000">
          <a:off x="4696377" y="-2319711"/>
          <a:ext cx="1097012" cy="57372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0" kern="1200" dirty="0" smtClean="0"/>
            <a:t>- РОЗВИТОК ПОТЕНЦІАЛУ </a:t>
          </a:r>
          <a:r>
            <a:rPr lang="ru-RU" sz="2100" b="1" i="0" kern="1200" dirty="0" smtClean="0">
              <a:hlinkClick xmlns:r="http://schemas.openxmlformats.org/officeDocument/2006/relationships" r:id="rId1"/>
            </a:rPr>
            <a:t>ВИЩОЇ ОСВІТИ</a:t>
          </a:r>
          <a:r>
            <a:rPr lang="ru-RU" sz="2100" b="1" i="0" kern="1200" dirty="0" smtClean="0"/>
            <a:t> (</a:t>
          </a:r>
          <a:r>
            <a:rPr lang="en-US" sz="2100" b="1" i="0" kern="1200" dirty="0" smtClean="0"/>
            <a:t>Capacity Building in higher education, CBHE) </a:t>
          </a:r>
          <a:endParaRPr lang="ru-RU" sz="2100" kern="1200" dirty="0"/>
        </a:p>
      </dsp:txBody>
      <dsp:txXfrm rot="-5400000">
        <a:off x="2376247" y="53971"/>
        <a:ext cx="5683720" cy="989908"/>
      </dsp:txXfrm>
    </dsp:sp>
    <dsp:sp modelId="{7730622A-2B8A-455C-ABCB-92E4479BCB98}">
      <dsp:nvSpPr>
        <dsp:cNvPr id="0" name=""/>
        <dsp:cNvSpPr/>
      </dsp:nvSpPr>
      <dsp:spPr>
        <a:xfrm>
          <a:off x="850936" y="161747"/>
          <a:ext cx="1525311" cy="774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КА 200-206</a:t>
          </a:r>
          <a:endParaRPr lang="ru-RU" sz="2200" kern="1200" dirty="0"/>
        </a:p>
      </dsp:txBody>
      <dsp:txXfrm>
        <a:off x="888737" y="199548"/>
        <a:ext cx="1449709" cy="698751"/>
      </dsp:txXfrm>
    </dsp:sp>
    <dsp:sp modelId="{BD4F32D8-9B0E-432C-B993-2DB816533FE7}">
      <dsp:nvSpPr>
        <dsp:cNvPr id="0" name=""/>
        <dsp:cNvSpPr/>
      </dsp:nvSpPr>
      <dsp:spPr>
        <a:xfrm rot="5400000">
          <a:off x="4696409" y="-1154136"/>
          <a:ext cx="1097012" cy="57372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0" kern="1200" dirty="0" smtClean="0"/>
            <a:t>-</a:t>
          </a:r>
          <a:r>
            <a:rPr lang="ru-RU" sz="2100" b="1" i="0" kern="1200" dirty="0" smtClean="0">
              <a:hlinkClick xmlns:r="http://schemas.openxmlformats.org/officeDocument/2006/relationships" r:id="rId2"/>
            </a:rPr>
            <a:t> АЛЬЯНСИ ЗНАНЬ</a:t>
          </a:r>
          <a:r>
            <a:rPr lang="ru-RU" sz="2100" b="0" i="0" kern="1200" dirty="0" smtClean="0"/>
            <a:t> (як </a:t>
          </a:r>
          <a:r>
            <a:rPr lang="ru-RU" sz="2100" b="0" i="0" kern="1200" dirty="0" err="1" smtClean="0"/>
            <a:t>партнери</a:t>
          </a:r>
          <a:r>
            <a:rPr lang="ru-RU" sz="2100" b="0" i="0" kern="1200" dirty="0" smtClean="0"/>
            <a:t>)</a:t>
          </a:r>
          <a:endParaRPr lang="ru-RU" sz="2100" kern="1200" dirty="0"/>
        </a:p>
      </dsp:txBody>
      <dsp:txXfrm rot="-5400000">
        <a:off x="2376279" y="1219546"/>
        <a:ext cx="5683720" cy="989908"/>
      </dsp:txXfrm>
    </dsp:sp>
    <dsp:sp modelId="{568895FD-157D-45FC-A75A-FDEAC240F830}">
      <dsp:nvSpPr>
        <dsp:cNvPr id="0" name=""/>
        <dsp:cNvSpPr/>
      </dsp:nvSpPr>
      <dsp:spPr>
        <a:xfrm>
          <a:off x="850936" y="1340768"/>
          <a:ext cx="1525343" cy="74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КА 206</a:t>
          </a:r>
          <a:endParaRPr lang="ru-RU" sz="2200" kern="1200" dirty="0"/>
        </a:p>
      </dsp:txBody>
      <dsp:txXfrm>
        <a:off x="887424" y="1377256"/>
        <a:ext cx="1452367" cy="674486"/>
      </dsp:txXfrm>
    </dsp:sp>
    <dsp:sp modelId="{5F2A9D05-C3FE-4E3E-B592-5C8EA0330D84}">
      <dsp:nvSpPr>
        <dsp:cNvPr id="0" name=""/>
        <dsp:cNvSpPr/>
      </dsp:nvSpPr>
      <dsp:spPr>
        <a:xfrm rot="5400000">
          <a:off x="4696377" y="11439"/>
          <a:ext cx="1097012" cy="57372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0" kern="1200" dirty="0" smtClean="0"/>
            <a:t>- </a:t>
          </a:r>
          <a:r>
            <a:rPr lang="ru-RU" sz="2100" b="1" i="0" kern="1200" dirty="0" smtClean="0">
              <a:hlinkClick xmlns:r="http://schemas.openxmlformats.org/officeDocument/2006/relationships" r:id="rId3"/>
            </a:rPr>
            <a:t>СТРАТЕГІЧНІ ПАРТНЕРСТВА</a:t>
          </a:r>
          <a:r>
            <a:rPr lang="ru-RU" sz="2100" b="0" i="0" kern="1200" dirty="0" smtClean="0"/>
            <a:t> (як </a:t>
          </a:r>
          <a:r>
            <a:rPr lang="ru-RU" sz="2100" b="0" i="0" kern="1200" dirty="0" err="1" smtClean="0"/>
            <a:t>партнери</a:t>
          </a:r>
          <a:r>
            <a:rPr lang="ru-RU" sz="2100" b="0" i="0" kern="1200" dirty="0" smtClean="0"/>
            <a:t>)</a:t>
          </a:r>
          <a:endParaRPr lang="ru-RU" sz="2100" kern="1200" dirty="0"/>
        </a:p>
      </dsp:txBody>
      <dsp:txXfrm rot="-5400000">
        <a:off x="2376247" y="2385121"/>
        <a:ext cx="5683720" cy="989908"/>
      </dsp:txXfrm>
    </dsp:sp>
    <dsp:sp modelId="{8D8B277C-2B3B-4DE4-88AF-806FBBC45211}">
      <dsp:nvSpPr>
        <dsp:cNvPr id="0" name=""/>
        <dsp:cNvSpPr/>
      </dsp:nvSpPr>
      <dsp:spPr>
        <a:xfrm>
          <a:off x="850936" y="2447784"/>
          <a:ext cx="1525311" cy="864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КА 211</a:t>
          </a:r>
          <a:endParaRPr lang="ru-RU" sz="2200" kern="1200" dirty="0"/>
        </a:p>
      </dsp:txBody>
      <dsp:txXfrm>
        <a:off x="893141" y="2489989"/>
        <a:ext cx="1440901" cy="780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C29-C42D-4172-AD38-33F661C0023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2BED-1A6B-401F-AB47-C6562D3A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99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C29-C42D-4172-AD38-33F661C0023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2BED-1A6B-401F-AB47-C6562D3A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7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C29-C42D-4172-AD38-33F661C0023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2BED-1A6B-401F-AB47-C6562D3A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C29-C42D-4172-AD38-33F661C0023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2BED-1A6B-401F-AB47-C6562D3A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0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C29-C42D-4172-AD38-33F661C0023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2BED-1A6B-401F-AB47-C6562D3A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C29-C42D-4172-AD38-33F661C0023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2BED-1A6B-401F-AB47-C6562D3A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2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C29-C42D-4172-AD38-33F661C0023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2BED-1A6B-401F-AB47-C6562D3A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9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C29-C42D-4172-AD38-33F661C0023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2BED-1A6B-401F-AB47-C6562D3A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C29-C42D-4172-AD38-33F661C0023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2BED-1A6B-401F-AB47-C6562D3A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5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C29-C42D-4172-AD38-33F661C0023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2BED-1A6B-401F-AB47-C6562D3A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6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C29-C42D-4172-AD38-33F661C0023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2BED-1A6B-401F-AB47-C6562D3A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8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C29-C42D-4172-AD38-33F661C0023A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2BED-1A6B-401F-AB47-C6562D3A6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1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rasmusplus.org.ua/erasmus/zhan-mone/vykonavtsiam.ht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erasmusplus.org.ua/erasmus/ka3-pidtrymka-reform/materialy-here-team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plus.org.ua/erasmus/ka2-proekty-spivpratsi/vykonavtsiam.html" TargetMode="External"/><Relationship Id="rId5" Type="http://schemas.openxmlformats.org/officeDocument/2006/relationships/hyperlink" Target="https://erasmusplus.org.ua/erasmus/ka1-navchalna-mobilnist.html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rasmusplus.org.ua/ERASMUS/KA2-PROEKTY-SPIVPRATSI/ROZVYTOK-POTENTSIALU-EX-TEMPUS.HTML" TargetMode="Externa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rasmusplus.org.ua/erasmus/ka2-proekty-spivpratsi/aliansy-znan.html" TargetMode="Externa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rasmusplus.org.ua/erasmus/ka2-proekty-spivpratsi/stratehichni-partnerstva/21-stratehichni-partnerstva.html" TargetMode="Externa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plus.org.ua/erasmus/zhan-mone/vykladannia-i-doslidzhennia/1846-kafedra-zhan-mone.html" TargetMode="External"/><Relationship Id="rId5" Type="http://schemas.openxmlformats.org/officeDocument/2006/relationships/hyperlink" Target="https://erasmusplus.org.ua/erasmus/zhan-mone/vykladannia-i-doslidzhennia/1838-vykladannia-i-doslidzhennia.html" TargetMode="Externa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plus.org.ua/erasmus/molod/1789-molod.html" TargetMode="External"/><Relationship Id="rId5" Type="http://schemas.openxmlformats.org/officeDocument/2006/relationships/hyperlink" Target="https://eacea.ec.europa.eu/sites/eacea-site/files/e._youth_actions_-_2pg_2019.pdf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plus.org.ua/erasmus/molod/ka1-mobilnist-molodi.html" TargetMode="External"/><Relationship Id="rId5" Type="http://schemas.openxmlformats.org/officeDocument/2006/relationships/hyperlink" Target="https://eacea.ec.europa.eu/sites/eacea-site/files/e._youth_actions_-_2pg_2019.pdf" TargetMode="Externa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plus.org.ua/erasmus/molod/ka2-proekty-spivpratsi.html" TargetMode="External"/><Relationship Id="rId5" Type="http://schemas.openxmlformats.org/officeDocument/2006/relationships/hyperlink" Target="https://eacea.ec.europa.eu/sites/eacea-site/files/e._youth_actions_-_2pg_2019.pdf" TargetMode="External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plus.org.ua/erasmus/molod/ka3-pidtrymka-reform.html" TargetMode="External"/><Relationship Id="rId5" Type="http://schemas.openxmlformats.org/officeDocument/2006/relationships/hyperlink" Target="https://eacea.ec.europa.eu/sites/eacea-site/files/e._youth_actions_-_2pg_2019.pdf" TargetMode="Externa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rasmusplus.org.ua/erasmus/sport.html" TargetMode="External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rasmusplus.org.ua/erasmus/sport.html" TargetMode="External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7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662"/>
            <a:ext cx="9144000" cy="51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59882"/>
            <a:ext cx="9036496" cy="53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662"/>
            <a:ext cx="9144000" cy="51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729"/>
            <a:ext cx="9144000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676"/>
            <a:ext cx="9144000" cy="53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097"/>
            <a:ext cx="9144000" cy="53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966"/>
            <a:ext cx="9144000" cy="53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662"/>
            <a:ext cx="9144000" cy="5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0" y="1567662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КА2: </a:t>
            </a:r>
            <a:r>
              <a:rPr lang="ru-RU" b="1" dirty="0" err="1" smtClean="0">
                <a:solidFill>
                  <a:schemeClr val="tx2"/>
                </a:solidFill>
              </a:rPr>
              <a:t>Проекти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співпраці</a:t>
            </a:r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Мета:</a:t>
            </a:r>
            <a:r>
              <a:rPr lang="ru-RU" sz="2000" dirty="0">
                <a:solidFill>
                  <a:schemeClr val="tx2"/>
                </a:solidFill>
              </a:rPr>
              <a:t> 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розвиток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інновацій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обміну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успішними</a:t>
            </a:r>
            <a:r>
              <a:rPr lang="ru-RU" sz="2000" dirty="0">
                <a:solidFill>
                  <a:schemeClr val="tx2"/>
                </a:solidFill>
              </a:rPr>
              <a:t> практиками у </a:t>
            </a:r>
            <a:r>
              <a:rPr lang="ru-RU" sz="2000" dirty="0" err="1">
                <a:solidFill>
                  <a:schemeClr val="tx2"/>
                </a:solidFill>
              </a:rPr>
              <a:t>галузі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вищої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освіти</a:t>
            </a:r>
            <a:r>
              <a:rPr lang="ru-RU" sz="2000" dirty="0">
                <a:solidFill>
                  <a:schemeClr val="tx2"/>
                </a:solidFill>
              </a:rPr>
              <a:t>, а </a:t>
            </a:r>
            <a:r>
              <a:rPr lang="ru-RU" sz="2000" dirty="0" err="1">
                <a:solidFill>
                  <a:schemeClr val="tx2"/>
                </a:solidFill>
              </a:rPr>
              <a:t>також</a:t>
            </a:r>
            <a:r>
              <a:rPr lang="ru-RU" sz="2000" dirty="0">
                <a:solidFill>
                  <a:schemeClr val="tx2"/>
                </a:solidFill>
              </a:rPr>
              <a:t> для </a:t>
            </a:r>
            <a:r>
              <a:rPr lang="ru-RU" sz="2000" dirty="0" err="1">
                <a:solidFill>
                  <a:schemeClr val="tx2"/>
                </a:solidFill>
              </a:rPr>
              <a:t>співпраці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між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країнами</a:t>
            </a:r>
            <a:r>
              <a:rPr lang="ru-RU" sz="2000" dirty="0">
                <a:solidFill>
                  <a:schemeClr val="tx2"/>
                </a:solidFill>
              </a:rPr>
              <a:t>-членами та </a:t>
            </a:r>
            <a:r>
              <a:rPr lang="ru-RU" sz="2000" dirty="0" err="1">
                <a:solidFill>
                  <a:schemeClr val="tx2"/>
                </a:solidFill>
              </a:rPr>
              <a:t>країнами</a:t>
            </a:r>
            <a:r>
              <a:rPr lang="ru-RU" sz="2000" dirty="0">
                <a:solidFill>
                  <a:schemeClr val="tx2"/>
                </a:solidFill>
              </a:rPr>
              <a:t>-партнерами </a:t>
            </a:r>
            <a:r>
              <a:rPr lang="ru-RU" sz="2000" dirty="0" err="1">
                <a:solidFill>
                  <a:schemeClr val="tx2"/>
                </a:solidFill>
              </a:rPr>
              <a:t>програми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Еразмус</a:t>
            </a:r>
            <a:r>
              <a:rPr lang="ru-RU" sz="2000" dirty="0">
                <a:solidFill>
                  <a:schemeClr val="tx2"/>
                </a:solidFill>
              </a:rPr>
              <a:t>+ (</a:t>
            </a:r>
            <a:r>
              <a:rPr lang="ru-RU" sz="2000" dirty="0" err="1">
                <a:solidFill>
                  <a:schemeClr val="tx2"/>
                </a:solidFill>
              </a:rPr>
              <a:t>включаючи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Україну</a:t>
            </a:r>
            <a:r>
              <a:rPr lang="ru-RU" sz="2000" dirty="0">
                <a:solidFill>
                  <a:schemeClr val="tx2"/>
                </a:solidFill>
              </a:rPr>
              <a:t>)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МОЖЛИВОСТІ: </a:t>
            </a:r>
          </a:p>
          <a:p>
            <a:pPr algn="just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9327248"/>
              </p:ext>
            </p:extLst>
          </p:nvPr>
        </p:nvGraphicFramePr>
        <p:xfrm>
          <a:off x="179512" y="3429000"/>
          <a:ext cx="896448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829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0" y="1567662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000" b="1" u="sng" dirty="0" smtClean="0">
                <a:solidFill>
                  <a:schemeClr val="tx2"/>
                </a:solidFill>
              </a:rPr>
              <a:t>ПРОГРАМИ КА2</a:t>
            </a:r>
            <a:endParaRPr lang="ru-RU" sz="2000" b="1" u="sng" dirty="0" smtClean="0">
              <a:solidFill>
                <a:schemeClr val="tx2"/>
              </a:solidFill>
            </a:endParaRP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- РОЗВИТОК </a:t>
            </a:r>
            <a:r>
              <a:rPr lang="ru-RU" b="1" dirty="0">
                <a:solidFill>
                  <a:schemeClr val="tx2"/>
                </a:solidFill>
              </a:rPr>
              <a:t>ПОТЕНЦІАЛУ ВИЩОЇ ОСВІТИ (</a:t>
            </a:r>
            <a:r>
              <a:rPr lang="en-US" b="1" dirty="0">
                <a:solidFill>
                  <a:schemeClr val="tx2"/>
                </a:solidFill>
              </a:rPr>
              <a:t>Capacity Building in higher education, CBHE) </a:t>
            </a:r>
            <a:r>
              <a:rPr lang="ru-RU" dirty="0">
                <a:solidFill>
                  <a:schemeClr val="tx2"/>
                </a:solidFill>
              </a:rPr>
              <a:t>як </a:t>
            </a:r>
            <a:r>
              <a:rPr lang="ru-RU" dirty="0" err="1">
                <a:solidFill>
                  <a:schemeClr val="tx2"/>
                </a:solidFill>
              </a:rPr>
              <a:t>апліканти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партнери</a:t>
            </a:r>
            <a:r>
              <a:rPr lang="ru-RU" dirty="0">
                <a:solidFill>
                  <a:schemeClr val="tx2"/>
                </a:solidFill>
              </a:rPr>
              <a:t> - </a:t>
            </a:r>
            <a:r>
              <a:rPr lang="ru-RU" dirty="0" err="1">
                <a:solidFill>
                  <a:schemeClr val="tx2"/>
                </a:solidFill>
              </a:rPr>
              <a:t>проекти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співпраці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між</a:t>
            </a:r>
            <a:r>
              <a:rPr lang="ru-RU" dirty="0">
                <a:solidFill>
                  <a:schemeClr val="tx2"/>
                </a:solidFill>
              </a:rPr>
              <a:t> закладами </a:t>
            </a:r>
            <a:r>
              <a:rPr lang="ru-RU" dirty="0" err="1">
                <a:solidFill>
                  <a:schemeClr val="tx2"/>
                </a:solidFill>
              </a:rPr>
              <a:t>вищої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освіти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Європи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України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інших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країн-партнерів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програми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Еразмус</a:t>
            </a:r>
            <a:r>
              <a:rPr lang="ru-RU" dirty="0">
                <a:solidFill>
                  <a:schemeClr val="tx2"/>
                </a:solidFill>
              </a:rPr>
              <a:t>+ </a:t>
            </a:r>
            <a:r>
              <a:rPr lang="ru-RU" dirty="0" err="1">
                <a:solidFill>
                  <a:schemeClr val="tx2"/>
                </a:solidFill>
              </a:rPr>
              <a:t>щодо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err="1">
                <a:solidFill>
                  <a:schemeClr val="tx2"/>
                </a:solidFill>
              </a:rPr>
              <a:t>розбудови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потенціалу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err="1">
                <a:solidFill>
                  <a:schemeClr val="tx2"/>
                </a:solidFill>
              </a:rPr>
              <a:t>задля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err="1">
                <a:solidFill>
                  <a:schemeClr val="tx2"/>
                </a:solidFill>
              </a:rPr>
              <a:t>впровадження</a:t>
            </a:r>
            <a:r>
              <a:rPr lang="ru-RU" dirty="0">
                <a:solidFill>
                  <a:schemeClr val="tx2"/>
                </a:solidFill>
              </a:rPr>
              <a:t> реформ у </a:t>
            </a:r>
            <a:r>
              <a:rPr lang="ru-RU" dirty="0" err="1">
                <a:solidFill>
                  <a:schemeClr val="tx2"/>
                </a:solidFill>
              </a:rPr>
              <a:t>сфері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вищої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освіти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>
                <a:solidFill>
                  <a:schemeClr val="tx2"/>
                </a:solidFill>
              </a:rPr>
              <a:t>основі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розвитку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Болонського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процесу</a:t>
            </a:r>
            <a:r>
              <a:rPr lang="ru-RU" dirty="0">
                <a:solidFill>
                  <a:schemeClr val="tx2"/>
                </a:solidFill>
              </a:rPr>
              <a:t>. </a:t>
            </a:r>
            <a:r>
              <a:rPr lang="ru-RU" dirty="0" err="1">
                <a:solidFill>
                  <a:schemeClr val="tx2"/>
                </a:solidFill>
              </a:rPr>
              <a:t>Відкриті</a:t>
            </a:r>
            <a:r>
              <a:rPr lang="ru-RU" dirty="0">
                <a:solidFill>
                  <a:schemeClr val="tx2"/>
                </a:solidFill>
              </a:rPr>
              <a:t> для </a:t>
            </a:r>
            <a:r>
              <a:rPr lang="ru-RU" dirty="0" err="1">
                <a:solidFill>
                  <a:schemeClr val="tx2"/>
                </a:solidFill>
              </a:rPr>
              <a:t>участі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err="1">
                <a:solidFill>
                  <a:schemeClr val="tx2"/>
                </a:solidFill>
              </a:rPr>
              <a:t>академічних</a:t>
            </a:r>
            <a:r>
              <a:rPr lang="ru-RU" dirty="0">
                <a:solidFill>
                  <a:schemeClr val="tx2"/>
                </a:solidFill>
              </a:rPr>
              <a:t> та </a:t>
            </a:r>
            <a:r>
              <a:rPr lang="ru-RU" dirty="0" err="1">
                <a:solidFill>
                  <a:schemeClr val="tx2"/>
                </a:solidFill>
              </a:rPr>
              <a:t>неакадемічних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партнерів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 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ТРИВАЛІСТЬ </a:t>
            </a:r>
            <a:r>
              <a:rPr lang="ru-RU" b="1" dirty="0">
                <a:solidFill>
                  <a:schemeClr val="tx2"/>
                </a:solidFill>
              </a:rPr>
              <a:t>ПРОЕКТУ:</a:t>
            </a:r>
            <a:r>
              <a:rPr lang="ru-RU" dirty="0">
                <a:solidFill>
                  <a:schemeClr val="tx2"/>
                </a:solidFill>
              </a:rPr>
              <a:t> 24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36 </a:t>
            </a:r>
            <a:r>
              <a:rPr lang="ru-RU" dirty="0" err="1">
                <a:solidFill>
                  <a:schemeClr val="tx2"/>
                </a:solidFill>
              </a:rPr>
              <a:t>міс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РОЗМІР </a:t>
            </a:r>
            <a:r>
              <a:rPr lang="ru-RU" b="1" dirty="0">
                <a:solidFill>
                  <a:schemeClr val="tx2"/>
                </a:solidFill>
              </a:rPr>
              <a:t>ГРАНТУ: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err="1">
                <a:solidFill>
                  <a:schemeClr val="tx2"/>
                </a:solidFill>
              </a:rPr>
              <a:t>від</a:t>
            </a:r>
            <a:r>
              <a:rPr lang="ru-RU" dirty="0">
                <a:solidFill>
                  <a:schemeClr val="tx2"/>
                </a:solidFill>
              </a:rPr>
              <a:t> 500 000 до 1 000 000 </a:t>
            </a:r>
            <a:r>
              <a:rPr lang="ru-RU" dirty="0" err="1">
                <a:solidFill>
                  <a:schemeClr val="tx2"/>
                </a:solidFill>
              </a:rPr>
              <a:t>євро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uk-UA" b="1" dirty="0" smtClean="0">
                <a:solidFill>
                  <a:schemeClr val="tx2"/>
                </a:solidFill>
              </a:rPr>
              <a:t>ВИДИ:</a:t>
            </a:r>
            <a:endParaRPr lang="ru-RU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2"/>
                </a:solidFill>
              </a:rPr>
              <a:t>спільні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проекти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2"/>
                </a:solidFill>
              </a:rPr>
              <a:t>структурні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проекти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ПРОЕКТИ МОЖУТЬ БУТИ РЕАЛІЗОВАНІ ЯК: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2"/>
                </a:solidFill>
              </a:rPr>
              <a:t>Національні;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2"/>
                </a:solidFill>
              </a:rPr>
              <a:t>Регіональні;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2"/>
                </a:solidFill>
              </a:rPr>
              <a:t>Багатонаціональні.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pPr algn="just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Блок-схема: процесс 9"/>
          <p:cNvSpPr/>
          <p:nvPr/>
        </p:nvSpPr>
        <p:spPr>
          <a:xfrm>
            <a:off x="58091" y="2276872"/>
            <a:ext cx="2880320" cy="2088232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hlinkClick r:id="rId5"/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KА1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Академічна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мобільність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chemeClr val="bg1"/>
                </a:solidFill>
              </a:rPr>
              <a:t>Гранти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закладів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вищої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освіти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Гранти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для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студентів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випускників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викладачів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інших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працівників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094234" y="2276872"/>
            <a:ext cx="2880320" cy="2088232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KA2. </a:t>
            </a:r>
            <a:r>
              <a:rPr lang="ru-RU" b="1" dirty="0" err="1"/>
              <a:t>Проекти</a:t>
            </a:r>
            <a:r>
              <a:rPr lang="ru-RU" b="1" dirty="0"/>
              <a:t> </a:t>
            </a:r>
            <a:r>
              <a:rPr lang="ru-RU" b="1" dirty="0" err="1" smtClean="0"/>
              <a:t>співпраці</a:t>
            </a:r>
            <a:endParaRPr lang="ru-RU" b="1" dirty="0" smtClean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 smtClean="0"/>
              <a:t>потенціалу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Альянси</a:t>
            </a:r>
            <a:r>
              <a:rPr lang="ru-RU" dirty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Стратегічні</a:t>
            </a:r>
            <a:r>
              <a:rPr lang="ru-RU" dirty="0"/>
              <a:t> </a:t>
            </a:r>
            <a:r>
              <a:rPr lang="ru-RU" dirty="0" smtClean="0"/>
              <a:t>партнерства;</a:t>
            </a:r>
            <a:endParaRPr lang="ru-RU" dirty="0"/>
          </a:p>
          <a:p>
            <a:r>
              <a:rPr lang="ru-RU" dirty="0">
                <a:hlinkClick r:id="rId6"/>
              </a:rPr>
              <a:t/>
            </a:r>
            <a:br>
              <a:rPr lang="ru-RU" dirty="0">
                <a:hlinkClick r:id="rId6"/>
              </a:rPr>
            </a:br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134091" y="2287247"/>
            <a:ext cx="2880320" cy="2088232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 smtClean="0"/>
          </a:p>
          <a:p>
            <a:endParaRPr lang="uk-UA" b="1" dirty="0"/>
          </a:p>
          <a:p>
            <a:r>
              <a:rPr lang="en-US" b="1" dirty="0" smtClean="0"/>
              <a:t>KA3</a:t>
            </a:r>
            <a:r>
              <a:rPr lang="en-US" b="1" dirty="0"/>
              <a:t>. </a:t>
            </a:r>
            <a:r>
              <a:rPr lang="ru-RU" b="1" dirty="0" err="1"/>
              <a:t>Підтримка</a:t>
            </a:r>
            <a:r>
              <a:rPr lang="ru-RU" b="1" dirty="0"/>
              <a:t> реформ</a:t>
            </a:r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/>
              <a:t>команда </a:t>
            </a:r>
            <a:r>
              <a:rPr lang="ru-RU" dirty="0" err="1"/>
              <a:t>експертів</a:t>
            </a:r>
            <a:r>
              <a:rPr lang="ru-RU" dirty="0"/>
              <a:t> з </a:t>
            </a:r>
            <a:r>
              <a:rPr lang="ru-RU" dirty="0" err="1"/>
              <a:t>реформування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(</a:t>
            </a:r>
            <a:r>
              <a:rPr lang="en-US" dirty="0"/>
              <a:t>HERE team</a:t>
            </a:r>
            <a:r>
              <a:rPr lang="en-US" dirty="0" smtClean="0"/>
              <a:t>)</a:t>
            </a:r>
            <a:r>
              <a:rPr lang="uk-UA" dirty="0" smtClean="0"/>
              <a:t>;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Заходи </a:t>
            </a:r>
            <a:r>
              <a:rPr lang="en-US" dirty="0"/>
              <a:t>HERE </a:t>
            </a:r>
            <a:r>
              <a:rPr lang="en-US" dirty="0" smtClean="0"/>
              <a:t>team</a:t>
            </a:r>
            <a:r>
              <a:rPr lang="uk-UA" dirty="0" smtClean="0"/>
              <a:t>;</a:t>
            </a:r>
            <a:endParaRPr lang="en-US" dirty="0"/>
          </a:p>
          <a:p>
            <a:r>
              <a:rPr lang="en-US" dirty="0">
                <a:hlinkClick r:id="rId7"/>
              </a:rPr>
              <a:t/>
            </a:r>
            <a:br>
              <a:rPr lang="en-US" dirty="0">
                <a:hlinkClick r:id="rId7"/>
              </a:rPr>
            </a:br>
            <a:endParaRPr lang="ru-RU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1498251" y="4489171"/>
            <a:ext cx="2880320" cy="208823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/>
              <a:t>Жан Моне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Викладання</a:t>
            </a:r>
            <a:r>
              <a:rPr lang="ru-RU" dirty="0"/>
              <a:t> і </a:t>
            </a:r>
            <a:r>
              <a:rPr lang="ru-RU" dirty="0" err="1" smtClean="0"/>
              <a:t>дослідження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 smtClean="0"/>
              <a:t>асоціацій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>
                <a:hlinkClick r:id="rId8"/>
              </a:rPr>
              <a:t/>
            </a:r>
            <a:br>
              <a:rPr lang="ru-RU" dirty="0">
                <a:hlinkClick r:id="rId8"/>
              </a:rPr>
            </a:br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788024" y="4517178"/>
            <a:ext cx="2880320" cy="2088232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/>
              <a:t>Молодь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КА1: </a:t>
            </a:r>
            <a:r>
              <a:rPr lang="ru-RU" dirty="0" err="1"/>
              <a:t>Мобільність</a:t>
            </a:r>
            <a:r>
              <a:rPr lang="ru-RU" dirty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КА2: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 smtClean="0"/>
              <a:t>співпраці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КА3: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smtClean="0"/>
              <a:t>реформ;</a:t>
            </a:r>
            <a:endParaRPr lang="ru-RU" b="1" dirty="0" smtClean="0"/>
          </a:p>
          <a:p>
            <a:r>
              <a:rPr lang="ru-RU" b="1" dirty="0" smtClean="0"/>
              <a:t>Спорт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23628" y="139434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Erasmus+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0" y="1567662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: </a:t>
            </a:r>
          </a:p>
          <a:p>
            <a:pPr algn="just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89190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chemeClr val="tx2"/>
                </a:solidFill>
              </a:rPr>
              <a:t>ПРОГРАМИ КА2</a:t>
            </a:r>
            <a:endParaRPr lang="ru-RU" sz="2000" b="1" dirty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РОЗВИТОК </a:t>
            </a:r>
            <a:r>
              <a:rPr lang="ru-RU" b="1" dirty="0">
                <a:solidFill>
                  <a:schemeClr val="tx2"/>
                </a:solidFill>
              </a:rPr>
              <a:t>ПОТЕНЦІАЛУ ВИЩОЇ ОСВІТИ (</a:t>
            </a:r>
            <a:r>
              <a:rPr lang="en-US" b="1" dirty="0">
                <a:solidFill>
                  <a:schemeClr val="tx2"/>
                </a:solidFill>
              </a:rPr>
              <a:t>Capacity Building in higher education, CBHE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ЩО </a:t>
            </a:r>
            <a:r>
              <a:rPr lang="ru-RU" sz="1600" b="1" dirty="0">
                <a:solidFill>
                  <a:schemeClr val="tx2"/>
                </a:solidFill>
              </a:rPr>
              <a:t>ФІНАНСУЄТЬСЯ?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2"/>
                </a:solidFill>
              </a:rPr>
              <a:t>модернізація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існуючих</a:t>
            </a:r>
            <a:r>
              <a:rPr lang="ru-RU" sz="1600" dirty="0">
                <a:solidFill>
                  <a:schemeClr val="tx2"/>
                </a:solidFill>
              </a:rPr>
              <a:t>, та/</a:t>
            </a:r>
            <a:r>
              <a:rPr lang="ru-RU" sz="1600" dirty="0" err="1">
                <a:solidFill>
                  <a:schemeClr val="tx2"/>
                </a:solidFill>
              </a:rPr>
              <a:t>або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створення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новітніх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освітніх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програм</a:t>
            </a:r>
            <a:r>
              <a:rPr lang="ru-RU" sz="1600" dirty="0">
                <a:solidFill>
                  <a:schemeClr val="tx2"/>
                </a:solidFill>
              </a:rPr>
              <a:t> (</a:t>
            </a:r>
            <a:r>
              <a:rPr lang="ru-RU" sz="1600" dirty="0" err="1">
                <a:solidFill>
                  <a:schemeClr val="tx2"/>
                </a:solidFill>
              </a:rPr>
              <a:t>спільних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програм</a:t>
            </a:r>
            <a:r>
              <a:rPr lang="ru-RU" sz="1600" dirty="0">
                <a:solidFill>
                  <a:schemeClr val="tx2"/>
                </a:solidFill>
              </a:rPr>
              <a:t>), </a:t>
            </a:r>
            <a:r>
              <a:rPr lang="ru-RU" sz="1600" dirty="0" err="1">
                <a:solidFill>
                  <a:schemeClr val="tx2"/>
                </a:solidFill>
              </a:rPr>
              <a:t>відповідно</a:t>
            </a:r>
            <a:r>
              <a:rPr lang="ru-RU" sz="1600" dirty="0">
                <a:solidFill>
                  <a:schemeClr val="tx2"/>
                </a:solidFill>
              </a:rPr>
              <a:t> до потреб і </a:t>
            </a:r>
            <a:r>
              <a:rPr lang="ru-RU" sz="1600" dirty="0" err="1">
                <a:solidFill>
                  <a:schemeClr val="tx2"/>
                </a:solidFill>
              </a:rPr>
              <a:t>вимог</a:t>
            </a:r>
            <a:r>
              <a:rPr lang="ru-RU" sz="1600" dirty="0">
                <a:solidFill>
                  <a:schemeClr val="tx2"/>
                </a:solidFill>
              </a:rPr>
              <a:t> ринку </a:t>
            </a:r>
            <a:r>
              <a:rPr lang="ru-RU" sz="1600" dirty="0" err="1">
                <a:solidFill>
                  <a:schemeClr val="tx2"/>
                </a:solidFill>
              </a:rPr>
              <a:t>праці</a:t>
            </a:r>
            <a:r>
              <a:rPr lang="ru-RU" sz="1600" dirty="0">
                <a:solidFill>
                  <a:schemeClr val="tx2"/>
                </a:solidFill>
              </a:rPr>
              <a:t> на </a:t>
            </a:r>
            <a:r>
              <a:rPr lang="ru-RU" sz="1600" dirty="0" err="1">
                <a:solidFill>
                  <a:schemeClr val="tx2"/>
                </a:solidFill>
              </a:rPr>
              <a:t>основі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обміну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досвідом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між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колегами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2"/>
                </a:solidFill>
              </a:rPr>
              <a:t>розроблення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стратегій</a:t>
            </a:r>
            <a:r>
              <a:rPr lang="ru-RU" sz="1600" dirty="0">
                <a:solidFill>
                  <a:schemeClr val="tx2"/>
                </a:solidFill>
              </a:rPr>
              <a:t>, моделей, </a:t>
            </a:r>
            <a:r>
              <a:rPr lang="ru-RU" sz="1600" dirty="0" err="1">
                <a:solidFill>
                  <a:schemeClr val="tx2"/>
                </a:solidFill>
              </a:rPr>
              <a:t>рекомендацій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тощо;підготовка</a:t>
            </a:r>
            <a:r>
              <a:rPr lang="ru-RU" sz="1600" dirty="0">
                <a:solidFill>
                  <a:schemeClr val="tx2"/>
                </a:solidFill>
              </a:rPr>
              <a:t>/ </a:t>
            </a:r>
            <a:r>
              <a:rPr lang="ru-RU" sz="1600" dirty="0" err="1">
                <a:solidFill>
                  <a:schemeClr val="tx2"/>
                </a:solidFill>
              </a:rPr>
              <a:t>перепідготовка</a:t>
            </a:r>
            <a:r>
              <a:rPr lang="ru-RU" sz="1600" dirty="0">
                <a:solidFill>
                  <a:schemeClr val="tx2"/>
                </a:solidFill>
              </a:rPr>
              <a:t> / </a:t>
            </a:r>
            <a:r>
              <a:rPr lang="ru-RU" sz="1600" dirty="0" err="1">
                <a:solidFill>
                  <a:schemeClr val="tx2"/>
                </a:solidFill>
              </a:rPr>
              <a:t>підвищення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кваліфікації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працівників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навчальні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візити</a:t>
            </a:r>
            <a:r>
              <a:rPr lang="ru-RU" sz="1600" dirty="0">
                <a:solidFill>
                  <a:schemeClr val="tx2"/>
                </a:solidFill>
              </a:rPr>
              <a:t> і для </a:t>
            </a:r>
            <a:r>
              <a:rPr lang="ru-RU" sz="1600" dirty="0" err="1">
                <a:solidFill>
                  <a:schemeClr val="tx2"/>
                </a:solidFill>
              </a:rPr>
              <a:t>студентів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2"/>
                </a:solidFill>
              </a:rPr>
              <a:t>вдосконалення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методів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викладання</a:t>
            </a:r>
            <a:r>
              <a:rPr lang="ru-RU" sz="1600" dirty="0">
                <a:solidFill>
                  <a:schemeClr val="tx2"/>
                </a:solidFill>
              </a:rPr>
              <a:t> і </a:t>
            </a:r>
            <a:r>
              <a:rPr lang="ru-RU" sz="1600" dirty="0" err="1">
                <a:solidFill>
                  <a:schemeClr val="tx2"/>
                </a:solidFill>
              </a:rPr>
              <a:t>навчання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підготовка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навчально</a:t>
            </a:r>
            <a:r>
              <a:rPr lang="ru-RU" sz="1600" dirty="0">
                <a:solidFill>
                  <a:schemeClr val="tx2"/>
                </a:solidFill>
              </a:rPr>
              <a:t>-методичного комплексу (</a:t>
            </a:r>
            <a:r>
              <a:rPr lang="en-US" sz="1600" dirty="0">
                <a:solidFill>
                  <a:schemeClr val="tx2"/>
                </a:solidFill>
              </a:rPr>
              <a:t>peer review);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2"/>
                </a:solidFill>
              </a:rPr>
              <a:t>отримання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сучасних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ресурсів</a:t>
            </a:r>
            <a:r>
              <a:rPr lang="ru-RU" sz="1600" dirty="0">
                <a:solidFill>
                  <a:schemeClr val="tx2"/>
                </a:solidFill>
              </a:rPr>
              <a:t> (</a:t>
            </a:r>
            <a:r>
              <a:rPr lang="ru-RU" sz="1600" dirty="0" err="1">
                <a:solidFill>
                  <a:schemeClr val="tx2"/>
                </a:solidFill>
              </a:rPr>
              <a:t>літератури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підписка</a:t>
            </a:r>
            <a:r>
              <a:rPr lang="ru-RU" sz="1600" dirty="0">
                <a:solidFill>
                  <a:schemeClr val="tx2"/>
                </a:solidFill>
              </a:rPr>
              <a:t> на </a:t>
            </a:r>
            <a:r>
              <a:rPr lang="ru-RU" sz="1600" dirty="0" err="1">
                <a:solidFill>
                  <a:schemeClr val="tx2"/>
                </a:solidFill>
              </a:rPr>
              <a:t>сучасні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видання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бібліотеки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тощо</a:t>
            </a:r>
            <a:r>
              <a:rPr lang="ru-RU" sz="1600" dirty="0">
                <a:solidFill>
                  <a:schemeClr val="tx2"/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2"/>
                </a:solidFill>
              </a:rPr>
              <a:t>створення</a:t>
            </a:r>
            <a:r>
              <a:rPr lang="ru-RU" sz="1600" dirty="0">
                <a:solidFill>
                  <a:schemeClr val="tx2"/>
                </a:solidFill>
              </a:rPr>
              <a:t>/</a:t>
            </a:r>
            <a:r>
              <a:rPr lang="ru-RU" sz="1600" dirty="0" err="1">
                <a:solidFill>
                  <a:schemeClr val="tx2"/>
                </a:solidFill>
              </a:rPr>
              <a:t>модернізація</a:t>
            </a:r>
            <a:r>
              <a:rPr lang="ru-RU" sz="1600" dirty="0">
                <a:solidFill>
                  <a:schemeClr val="tx2"/>
                </a:solidFill>
              </a:rPr>
              <a:t> та </a:t>
            </a:r>
            <a:r>
              <a:rPr lang="ru-RU" sz="1600" dirty="0" err="1">
                <a:solidFill>
                  <a:schemeClr val="tx2"/>
                </a:solidFill>
              </a:rPr>
              <a:t>оснащення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сучасним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обладнанням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міжнародних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офісів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інноваційних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лабораторій</a:t>
            </a:r>
            <a:r>
              <a:rPr lang="ru-RU" sz="1600" dirty="0">
                <a:solidFill>
                  <a:schemeClr val="tx2"/>
                </a:solidFill>
              </a:rPr>
              <a:t>/ </a:t>
            </a:r>
            <a:r>
              <a:rPr lang="ru-RU" sz="1600" dirty="0" err="1">
                <a:solidFill>
                  <a:schemeClr val="tx2"/>
                </a:solidFill>
              </a:rPr>
              <a:t>центрів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технологій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симулятори</a:t>
            </a:r>
            <a:r>
              <a:rPr lang="ru-RU" sz="1600" dirty="0">
                <a:solidFill>
                  <a:schemeClr val="tx2"/>
                </a:solidFill>
              </a:rPr>
              <a:t>, ПО </a:t>
            </a:r>
            <a:r>
              <a:rPr lang="ru-RU" sz="1600" dirty="0" err="1">
                <a:solidFill>
                  <a:schemeClr val="tx2"/>
                </a:solidFill>
              </a:rPr>
              <a:t>тощо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горизонтальна </a:t>
            </a:r>
            <a:r>
              <a:rPr lang="ru-RU" sz="1600" dirty="0" err="1">
                <a:solidFill>
                  <a:schemeClr val="tx2"/>
                </a:solidFill>
              </a:rPr>
              <a:t>співпраця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синергія</a:t>
            </a:r>
            <a:r>
              <a:rPr lang="ru-RU" sz="1600" dirty="0">
                <a:solidFill>
                  <a:schemeClr val="tx2"/>
                </a:solidFill>
              </a:rPr>
              <a:t> з </a:t>
            </a:r>
            <a:r>
              <a:rPr lang="ru-RU" sz="1600" dirty="0" err="1">
                <a:solidFill>
                  <a:schemeClr val="tx2"/>
                </a:solidFill>
              </a:rPr>
              <a:t>іншими</a:t>
            </a:r>
            <a:r>
              <a:rPr lang="ru-RU" sz="1600" dirty="0">
                <a:solidFill>
                  <a:schemeClr val="tx2"/>
                </a:solidFill>
              </a:rPr>
              <a:t> проектами, участь і </a:t>
            </a:r>
            <a:r>
              <a:rPr lang="ru-RU" sz="1600" dirty="0" err="1">
                <a:solidFill>
                  <a:schemeClr val="tx2"/>
                </a:solidFill>
              </a:rPr>
              <a:t>інформування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студентів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  <a:p>
            <a:endParaRPr lang="uk-UA" b="1" u="sng" dirty="0" smtClean="0">
              <a:solidFill>
                <a:schemeClr val="tx2"/>
              </a:solidFill>
            </a:endParaRPr>
          </a:p>
          <a:p>
            <a:r>
              <a:rPr lang="uk-UA" b="1" u="sng" dirty="0" smtClean="0">
                <a:solidFill>
                  <a:schemeClr val="tx2"/>
                </a:solidFill>
              </a:rPr>
              <a:t>Детальна інформація за посиланням: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hlinkClick r:id="rId5"/>
              </a:rPr>
              <a:t>https://erasmusplus.org.ua/ERASMUS/KA2-PROEKTY-SPIVPRATSI/ROZVYTOK-POTENTSIALU-EX-TEMPUS.HTML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0" y="1567662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000" b="1" u="sng" dirty="0">
                <a:solidFill>
                  <a:schemeClr val="tx2"/>
                </a:solidFill>
              </a:rPr>
              <a:t>ПРОГРАМИ </a:t>
            </a:r>
            <a:r>
              <a:rPr lang="uk-UA" sz="2000" b="1" u="sng" dirty="0" smtClean="0">
                <a:solidFill>
                  <a:schemeClr val="tx2"/>
                </a:solidFill>
              </a:rPr>
              <a:t>КА2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  <a:p>
            <a:pPr algn="just"/>
            <a:r>
              <a:rPr lang="ru-RU" sz="2000" b="1" u="sng" dirty="0" smtClean="0">
                <a:solidFill>
                  <a:schemeClr val="tx2"/>
                </a:solidFill>
              </a:rPr>
              <a:t>АЛЬЯНСИ ЗНАНЬ </a:t>
            </a:r>
            <a:r>
              <a:rPr lang="ru-RU" sz="2000" dirty="0" smtClean="0">
                <a:solidFill>
                  <a:schemeClr val="tx2"/>
                </a:solidFill>
              </a:rPr>
              <a:t>–</a:t>
            </a:r>
            <a:r>
              <a:rPr lang="ru-RU" sz="2000" dirty="0">
                <a:solidFill>
                  <a:schemeClr val="tx2"/>
                </a:solidFill>
              </a:rPr>
              <a:t> </a:t>
            </a:r>
            <a:r>
              <a:rPr lang="ru-RU" sz="2000" dirty="0" err="1">
                <a:solidFill>
                  <a:schemeClr val="tx2"/>
                </a:solidFill>
              </a:rPr>
              <a:t>транснаціональні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структуровані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орієнтовані</a:t>
            </a:r>
            <a:r>
              <a:rPr lang="ru-RU" sz="2000" dirty="0">
                <a:solidFill>
                  <a:schemeClr val="tx2"/>
                </a:solidFill>
              </a:rPr>
              <a:t> на результат </a:t>
            </a:r>
            <a:r>
              <a:rPr lang="ru-RU" sz="2000" dirty="0" err="1">
                <a:solidFill>
                  <a:schemeClr val="tx2"/>
                </a:solidFill>
              </a:rPr>
              <a:t>проекти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засновані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зокрема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між</a:t>
            </a:r>
            <a:r>
              <a:rPr lang="ru-RU" sz="2000" dirty="0">
                <a:solidFill>
                  <a:schemeClr val="tx2"/>
                </a:solidFill>
              </a:rPr>
              <a:t> </a:t>
            </a:r>
            <a:r>
              <a:rPr lang="ru-RU" sz="2000" dirty="0" err="1">
                <a:solidFill>
                  <a:schemeClr val="tx2"/>
                </a:solidFill>
              </a:rPr>
              <a:t>вищою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освітою</a:t>
            </a:r>
            <a:r>
              <a:rPr lang="ru-RU" sz="2000" dirty="0">
                <a:solidFill>
                  <a:schemeClr val="tx2"/>
                </a:solidFill>
              </a:rPr>
              <a:t> і </a:t>
            </a:r>
            <a:r>
              <a:rPr lang="ru-RU" sz="2000" dirty="0" err="1">
                <a:solidFill>
                  <a:schemeClr val="tx2"/>
                </a:solidFill>
              </a:rPr>
              <a:t>бізнесом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  <a:r>
              <a:rPr lang="ru-RU" sz="2000" dirty="0" err="1">
                <a:solidFill>
                  <a:schemeClr val="tx2"/>
                </a:solidFill>
              </a:rPr>
              <a:t>Альянси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знань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відкриті</a:t>
            </a:r>
            <a:r>
              <a:rPr lang="ru-RU" sz="2000" dirty="0">
                <a:solidFill>
                  <a:schemeClr val="tx2"/>
                </a:solidFill>
              </a:rPr>
              <a:t> для будь-</a:t>
            </a:r>
            <a:r>
              <a:rPr lang="ru-RU" sz="2000" dirty="0" err="1">
                <a:solidFill>
                  <a:schemeClr val="tx2"/>
                </a:solidFill>
              </a:rPr>
              <a:t>якої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дисципліни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галузі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міжгалузевого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співробітництва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ТИП </a:t>
            </a:r>
            <a:r>
              <a:rPr lang="ru-RU" sz="2000" b="1" dirty="0">
                <a:solidFill>
                  <a:schemeClr val="tx2"/>
                </a:solidFill>
              </a:rPr>
              <a:t>УЧАСТІ УКРАЇНИ: </a:t>
            </a:r>
            <a:r>
              <a:rPr lang="ru-RU" sz="2000" dirty="0">
                <a:solidFill>
                  <a:schemeClr val="tx2"/>
                </a:solidFill>
              </a:rPr>
              <a:t>як партнер (</a:t>
            </a:r>
            <a:r>
              <a:rPr lang="ru-RU" sz="2000" dirty="0" err="1">
                <a:solidFill>
                  <a:schemeClr val="tx2"/>
                </a:solidFill>
              </a:rPr>
              <a:t>аплікантом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може</a:t>
            </a:r>
            <a:r>
              <a:rPr lang="ru-RU" sz="2000" dirty="0">
                <a:solidFill>
                  <a:schemeClr val="tx2"/>
                </a:solidFill>
              </a:rPr>
              <a:t> бути </a:t>
            </a:r>
            <a:r>
              <a:rPr lang="ru-RU" sz="2000" dirty="0" err="1">
                <a:solidFill>
                  <a:schemeClr val="tx2"/>
                </a:solidFill>
              </a:rPr>
              <a:t>тільки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організація</a:t>
            </a:r>
            <a:r>
              <a:rPr lang="ru-RU" sz="2000" dirty="0">
                <a:solidFill>
                  <a:schemeClr val="tx2"/>
                </a:solidFill>
              </a:rPr>
              <a:t> з </a:t>
            </a:r>
            <a:r>
              <a:rPr lang="ru-RU" sz="2000" dirty="0" err="1">
                <a:solidFill>
                  <a:schemeClr val="tx2"/>
                </a:solidFill>
              </a:rPr>
              <a:t>Європи</a:t>
            </a:r>
            <a:r>
              <a:rPr lang="ru-RU" sz="2000" dirty="0">
                <a:solidFill>
                  <a:schemeClr val="tx2"/>
                </a:solidFill>
              </a:rPr>
              <a:t>).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ОСОБЛИВІСТЬ</a:t>
            </a:r>
            <a:r>
              <a:rPr lang="ru-RU" sz="2000" b="1" dirty="0">
                <a:solidFill>
                  <a:schemeClr val="tx2"/>
                </a:solidFill>
              </a:rPr>
              <a:t>:</a:t>
            </a:r>
            <a:r>
              <a:rPr lang="ru-RU" sz="2000" dirty="0">
                <a:solidFill>
                  <a:schemeClr val="tx2"/>
                </a:solidFill>
              </a:rPr>
              <a:t> </a:t>
            </a:r>
            <a:r>
              <a:rPr lang="ru-RU" sz="2000" dirty="0" err="1">
                <a:solidFill>
                  <a:schemeClr val="tx2"/>
                </a:solidFill>
              </a:rPr>
              <a:t>заклади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вищої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освіти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інші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організації</a:t>
            </a:r>
            <a:r>
              <a:rPr lang="ru-RU" sz="2000" dirty="0">
                <a:solidFill>
                  <a:schemeClr val="tx2"/>
                </a:solidFill>
              </a:rPr>
              <a:t> з </a:t>
            </a:r>
            <a:r>
              <a:rPr lang="ru-RU" sz="2000" dirty="0" err="1">
                <a:solidFill>
                  <a:schemeClr val="tx2"/>
                </a:solidFill>
              </a:rPr>
              <a:t>різних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країн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світу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можуть</a:t>
            </a:r>
            <a:r>
              <a:rPr lang="ru-RU" sz="2000" dirty="0">
                <a:solidFill>
                  <a:schemeClr val="tx2"/>
                </a:solidFill>
              </a:rPr>
              <a:t> бути партнерами у </a:t>
            </a:r>
            <a:r>
              <a:rPr lang="ru-RU" sz="2000" dirty="0" err="1">
                <a:solidFill>
                  <a:schemeClr val="tx2"/>
                </a:solidFill>
              </a:rPr>
              <a:t>консорціумі</a:t>
            </a:r>
            <a:r>
              <a:rPr lang="ru-RU" sz="2000" dirty="0">
                <a:solidFill>
                  <a:schemeClr val="tx2"/>
                </a:solidFill>
              </a:rPr>
              <a:t> у </a:t>
            </a:r>
            <a:r>
              <a:rPr lang="ru-RU" sz="2000" dirty="0" err="1">
                <a:solidFill>
                  <a:schemeClr val="tx2"/>
                </a:solidFill>
              </a:rPr>
              <a:t>випадку</a:t>
            </a:r>
            <a:r>
              <a:rPr lang="ru-RU" sz="2000" dirty="0">
                <a:solidFill>
                  <a:schemeClr val="tx2"/>
                </a:solidFill>
              </a:rPr>
              <a:t> детального </a:t>
            </a:r>
            <a:r>
              <a:rPr lang="ru-RU" sz="2000" dirty="0" err="1">
                <a:solidFill>
                  <a:schemeClr val="tx2"/>
                </a:solidFill>
              </a:rPr>
              <a:t>обґрунтування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унікальності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існуючого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потенціалу</a:t>
            </a:r>
            <a:r>
              <a:rPr lang="ru-RU" sz="2000" dirty="0">
                <a:solidFill>
                  <a:schemeClr val="tx2"/>
                </a:solidFill>
              </a:rPr>
              <a:t> та </a:t>
            </a:r>
            <a:r>
              <a:rPr lang="ru-RU" sz="2000" dirty="0" err="1">
                <a:solidFill>
                  <a:schemeClr val="tx2"/>
                </a:solidFill>
              </a:rPr>
              <a:t>досвіду</a:t>
            </a:r>
            <a:r>
              <a:rPr lang="ru-RU" sz="2000" dirty="0">
                <a:solidFill>
                  <a:schemeClr val="tx2"/>
                </a:solidFill>
              </a:rPr>
              <a:t> закладу та </a:t>
            </a:r>
            <a:r>
              <a:rPr lang="ru-RU" sz="2000" dirty="0" err="1">
                <a:solidFill>
                  <a:schemeClr val="tx2"/>
                </a:solidFill>
              </a:rPr>
              <a:t>додаткової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вартості</a:t>
            </a:r>
            <a:r>
              <a:rPr lang="ru-RU" sz="2000" dirty="0">
                <a:solidFill>
                  <a:schemeClr val="tx2"/>
                </a:solidFill>
              </a:rPr>
              <a:t> до </a:t>
            </a:r>
            <a:r>
              <a:rPr lang="ru-RU" sz="2000" dirty="0" err="1">
                <a:solidFill>
                  <a:schemeClr val="tx2"/>
                </a:solidFill>
              </a:rPr>
              <a:t>виконання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завдань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проекту.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ТРИВАЛІСТЬ </a:t>
            </a:r>
            <a:r>
              <a:rPr lang="ru-RU" sz="2000" b="1" dirty="0">
                <a:solidFill>
                  <a:schemeClr val="tx2"/>
                </a:solidFill>
              </a:rPr>
              <a:t>ПРОЕКТУ:</a:t>
            </a:r>
            <a:r>
              <a:rPr lang="ru-RU" sz="2000" dirty="0">
                <a:solidFill>
                  <a:schemeClr val="tx2"/>
                </a:solidFill>
              </a:rPr>
              <a:t> 24 </a:t>
            </a:r>
            <a:r>
              <a:rPr lang="ru-RU" sz="2000" dirty="0" err="1">
                <a:solidFill>
                  <a:schemeClr val="tx2"/>
                </a:solidFill>
              </a:rPr>
              <a:t>або</a:t>
            </a:r>
            <a:r>
              <a:rPr lang="ru-RU" sz="2000" dirty="0">
                <a:solidFill>
                  <a:schemeClr val="tx2"/>
                </a:solidFill>
              </a:rPr>
              <a:t> 36 </a:t>
            </a:r>
            <a:r>
              <a:rPr lang="ru-RU" sz="2000" dirty="0" err="1">
                <a:solidFill>
                  <a:schemeClr val="tx2"/>
                </a:solidFill>
              </a:rPr>
              <a:t>міс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МАКСИМАЛЬНИЙ РОЗМІР ГРАНТУ:</a:t>
            </a:r>
            <a:r>
              <a:rPr lang="ru-RU" sz="2000" dirty="0" smtClean="0">
                <a:solidFill>
                  <a:schemeClr val="tx2"/>
                </a:solidFill>
              </a:rPr>
              <a:t> 700 </a:t>
            </a:r>
            <a:r>
              <a:rPr lang="ru-RU" sz="2000" dirty="0">
                <a:solidFill>
                  <a:schemeClr val="tx2"/>
                </a:solidFill>
              </a:rPr>
              <a:t>000 </a:t>
            </a:r>
            <a:r>
              <a:rPr lang="ru-RU" sz="2000" dirty="0" err="1">
                <a:solidFill>
                  <a:schemeClr val="tx2"/>
                </a:solidFill>
              </a:rPr>
              <a:t>євро</a:t>
            </a:r>
            <a:r>
              <a:rPr lang="ru-RU" sz="2000" dirty="0">
                <a:solidFill>
                  <a:schemeClr val="tx2"/>
                </a:solidFill>
              </a:rPr>
              <a:t> (2 р.) - 1 000 000 </a:t>
            </a:r>
            <a:r>
              <a:rPr lang="ru-RU" sz="2000" dirty="0" err="1">
                <a:solidFill>
                  <a:schemeClr val="tx2"/>
                </a:solidFill>
              </a:rPr>
              <a:t>євро</a:t>
            </a:r>
            <a:r>
              <a:rPr lang="ru-RU" sz="2000" dirty="0">
                <a:solidFill>
                  <a:schemeClr val="tx2"/>
                </a:solidFill>
              </a:rPr>
              <a:t> (3 р.)</a:t>
            </a:r>
          </a:p>
          <a:p>
            <a:pPr algn="just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0" y="158975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000" b="1" u="sng" dirty="0" smtClean="0">
                <a:solidFill>
                  <a:schemeClr val="tx2"/>
                </a:solidFill>
              </a:rPr>
              <a:t>ПРОГРАМИ КА2</a:t>
            </a:r>
          </a:p>
          <a:p>
            <a:pPr algn="ctr"/>
            <a:r>
              <a:rPr lang="uk-UA" sz="2000" b="1" u="sng" dirty="0" smtClean="0">
                <a:solidFill>
                  <a:schemeClr val="tx2"/>
                </a:solidFill>
              </a:rPr>
              <a:t>АЛЬЯНСИ ЗНАНЬ</a:t>
            </a:r>
            <a:endParaRPr lang="ru-RU" sz="2000" b="1" dirty="0" smtClean="0">
              <a:solidFill>
                <a:schemeClr val="tx2"/>
              </a:solidFill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  <a:p>
            <a:r>
              <a:rPr lang="ru-RU" b="1" i="1" dirty="0" err="1" smtClean="0">
                <a:solidFill>
                  <a:schemeClr val="tx2"/>
                </a:solidFill>
              </a:rPr>
              <a:t>Приклади</a:t>
            </a:r>
            <a:r>
              <a:rPr lang="ru-RU" i="1" dirty="0">
                <a:solidFill>
                  <a:schemeClr val="tx2"/>
                </a:solidFill>
              </a:rPr>
              <a:t> </a:t>
            </a:r>
            <a:r>
              <a:rPr lang="ru-RU" i="1" dirty="0" err="1">
                <a:solidFill>
                  <a:schemeClr val="tx2"/>
                </a:solidFill>
              </a:rPr>
              <a:t>діяльності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альянсів</a:t>
            </a:r>
            <a:r>
              <a:rPr lang="ru-RU" i="1" dirty="0">
                <a:solidFill>
                  <a:schemeClr val="tx2"/>
                </a:solidFill>
              </a:rPr>
              <a:t>: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i="1" u="sng" dirty="0">
                <a:solidFill>
                  <a:schemeClr val="tx2"/>
                </a:solidFill>
              </a:rPr>
              <a:t>Активна </a:t>
            </a:r>
            <a:r>
              <a:rPr lang="ru-RU" i="1" u="sng" dirty="0" err="1">
                <a:solidFill>
                  <a:schemeClr val="tx2"/>
                </a:solidFill>
              </a:rPr>
              <a:t>підтримка</a:t>
            </a:r>
            <a:r>
              <a:rPr lang="ru-RU" i="1" u="sng" dirty="0">
                <a:solidFill>
                  <a:schemeClr val="tx2"/>
                </a:solidFill>
              </a:rPr>
              <a:t> </a:t>
            </a:r>
            <a:r>
              <a:rPr lang="ru-RU" i="1" u="sng" dirty="0" err="1">
                <a:solidFill>
                  <a:schemeClr val="tx2"/>
                </a:solidFill>
              </a:rPr>
              <a:t>інновацій</a:t>
            </a:r>
            <a:r>
              <a:rPr lang="ru-RU" i="1" u="sng" dirty="0">
                <a:solidFill>
                  <a:schemeClr val="tx2"/>
                </a:solidFill>
              </a:rPr>
              <a:t> у </a:t>
            </a:r>
            <a:r>
              <a:rPr lang="ru-RU" i="1" u="sng" dirty="0" err="1">
                <a:solidFill>
                  <a:schemeClr val="tx2"/>
                </a:solidFill>
              </a:rPr>
              <a:t>сфері</a:t>
            </a:r>
            <a:r>
              <a:rPr lang="ru-RU" i="1" u="sng" dirty="0">
                <a:solidFill>
                  <a:schemeClr val="tx2"/>
                </a:solidFill>
              </a:rPr>
              <a:t> </a:t>
            </a:r>
            <a:r>
              <a:rPr lang="ru-RU" i="1" u="sng" dirty="0" err="1">
                <a:solidFill>
                  <a:schemeClr val="tx2"/>
                </a:solidFill>
              </a:rPr>
              <a:t>вищої</a:t>
            </a:r>
            <a:r>
              <a:rPr lang="ru-RU" i="1" u="sng" dirty="0">
                <a:solidFill>
                  <a:schemeClr val="tx2"/>
                </a:solidFill>
              </a:rPr>
              <a:t> </a:t>
            </a:r>
            <a:r>
              <a:rPr lang="ru-RU" i="1" u="sng" dirty="0" err="1">
                <a:solidFill>
                  <a:schemeClr val="tx2"/>
                </a:solidFill>
              </a:rPr>
              <a:t>освіти</a:t>
            </a:r>
            <a:r>
              <a:rPr lang="ru-RU" i="1" u="sng" dirty="0">
                <a:solidFill>
                  <a:schemeClr val="tx2"/>
                </a:solidFill>
              </a:rPr>
              <a:t>, </a:t>
            </a:r>
            <a:r>
              <a:rPr lang="ru-RU" i="1" u="sng" dirty="0" err="1">
                <a:solidFill>
                  <a:schemeClr val="tx2"/>
                </a:solidFill>
              </a:rPr>
              <a:t>бізнесу</a:t>
            </a:r>
            <a:r>
              <a:rPr lang="ru-RU" i="1" u="sng" dirty="0">
                <a:solidFill>
                  <a:schemeClr val="tx2"/>
                </a:solidFill>
              </a:rPr>
              <a:t> і в </a:t>
            </a:r>
            <a:r>
              <a:rPr lang="ru-RU" i="1" u="sng" dirty="0" err="1">
                <a:solidFill>
                  <a:schemeClr val="tx2"/>
                </a:solidFill>
              </a:rPr>
              <a:t>більш</a:t>
            </a:r>
            <a:r>
              <a:rPr lang="ru-RU" i="1" u="sng" dirty="0">
                <a:solidFill>
                  <a:schemeClr val="tx2"/>
                </a:solidFill>
              </a:rPr>
              <a:t> широкому </a:t>
            </a:r>
            <a:r>
              <a:rPr lang="ru-RU" i="1" u="sng" dirty="0" err="1">
                <a:solidFill>
                  <a:schemeClr val="tx2"/>
                </a:solidFill>
              </a:rPr>
              <a:t>соціально-економічному</a:t>
            </a:r>
            <a:r>
              <a:rPr lang="ru-RU" i="1" u="sng" dirty="0">
                <a:solidFill>
                  <a:schemeClr val="tx2"/>
                </a:solidFill>
              </a:rPr>
              <a:t> </a:t>
            </a:r>
            <a:r>
              <a:rPr lang="ru-RU" i="1" u="sng" dirty="0" err="1">
                <a:solidFill>
                  <a:schemeClr val="tx2"/>
                </a:solidFill>
              </a:rPr>
              <a:t>середовищі</a:t>
            </a:r>
            <a:r>
              <a:rPr lang="ru-RU" i="1" u="sng" dirty="0">
                <a:solidFill>
                  <a:schemeClr val="tx2"/>
                </a:solidFill>
              </a:rPr>
              <a:t>: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-</a:t>
            </a:r>
            <a:r>
              <a:rPr lang="ru-RU" dirty="0" err="1">
                <a:solidFill>
                  <a:schemeClr val="tx2"/>
                </a:solidFill>
              </a:rPr>
              <a:t>спільна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розробка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впровадження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нових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методів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навчання</a:t>
            </a:r>
            <a:r>
              <a:rPr lang="ru-RU" dirty="0">
                <a:solidFill>
                  <a:schemeClr val="tx2"/>
                </a:solidFill>
              </a:rPr>
              <a:t> (як то </a:t>
            </a:r>
            <a:r>
              <a:rPr lang="ru-RU" dirty="0" err="1">
                <a:solidFill>
                  <a:schemeClr val="tx2"/>
                </a:solidFill>
              </a:rPr>
              <a:t>нової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міждисциплінарної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навчальної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програми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орієнтованого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>
                <a:solidFill>
                  <a:schemeClr val="tx2"/>
                </a:solidFill>
              </a:rPr>
              <a:t>здобувача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знань</a:t>
            </a:r>
            <a:r>
              <a:rPr lang="ru-RU" dirty="0">
                <a:solidFill>
                  <a:schemeClr val="tx2"/>
                </a:solidFill>
              </a:rPr>
              <a:t> і на </a:t>
            </a:r>
            <a:r>
              <a:rPr lang="ru-RU" dirty="0" err="1">
                <a:solidFill>
                  <a:schemeClr val="tx2"/>
                </a:solidFill>
              </a:rPr>
              <a:t>вирішення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реальних</a:t>
            </a:r>
            <a:r>
              <a:rPr lang="ru-RU" dirty="0">
                <a:solidFill>
                  <a:schemeClr val="tx2"/>
                </a:solidFill>
              </a:rPr>
              <a:t> проблем </a:t>
            </a:r>
            <a:r>
              <a:rPr lang="ru-RU" dirty="0" err="1">
                <a:solidFill>
                  <a:schemeClr val="tx2"/>
                </a:solidFill>
              </a:rPr>
              <a:t>викладання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навчання</a:t>
            </a:r>
            <a:r>
              <a:rPr lang="ru-RU" dirty="0">
                <a:solidFill>
                  <a:schemeClr val="tx2"/>
                </a:solidFill>
              </a:rPr>
              <a:t>);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-</a:t>
            </a:r>
            <a:r>
              <a:rPr lang="ru-RU" dirty="0" err="1">
                <a:solidFill>
                  <a:schemeClr val="tx2"/>
                </a:solidFill>
              </a:rPr>
              <a:t>організація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тривалих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освітніх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програм</a:t>
            </a:r>
            <a:r>
              <a:rPr lang="ru-RU" dirty="0">
                <a:solidFill>
                  <a:schemeClr val="tx2"/>
                </a:solidFill>
              </a:rPr>
              <a:t> та заходи з та в межах </a:t>
            </a:r>
            <a:r>
              <a:rPr lang="ru-RU" dirty="0" err="1">
                <a:solidFill>
                  <a:schemeClr val="tx2"/>
                </a:solidFill>
              </a:rPr>
              <a:t>компаній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-</a:t>
            </a:r>
            <a:r>
              <a:rPr lang="ru-RU" dirty="0" err="1">
                <a:solidFill>
                  <a:schemeClr val="tx2"/>
                </a:solidFill>
              </a:rPr>
              <a:t>спільна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розробка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рішень</a:t>
            </a:r>
            <a:r>
              <a:rPr lang="ru-RU" dirty="0">
                <a:solidFill>
                  <a:schemeClr val="tx2"/>
                </a:solidFill>
              </a:rPr>
              <a:t> для </a:t>
            </a:r>
            <a:r>
              <a:rPr lang="ru-RU" dirty="0" err="1">
                <a:solidFill>
                  <a:schemeClr val="tx2"/>
                </a:solidFill>
              </a:rPr>
              <a:t>складних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питань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технологічних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процесних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інновацій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студенти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професори</a:t>
            </a:r>
            <a:r>
              <a:rPr lang="ru-RU" dirty="0">
                <a:solidFill>
                  <a:schemeClr val="tx2"/>
                </a:solidFill>
              </a:rPr>
              <a:t> та практики разом). </a:t>
            </a:r>
            <a:endParaRPr lang="uk-UA" b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uk-UA" b="1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uk-UA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Детальна інформація за посиланням: </a:t>
            </a:r>
            <a:r>
              <a:rPr lang="en-US" dirty="0">
                <a:latin typeface="+mj-lt"/>
                <a:hlinkClick r:id="rId5"/>
              </a:rPr>
              <a:t>https://erasmusplus.org.ua/erasmus/ka2-proekty-spivpratsi/aliansy-znan.html</a:t>
            </a:r>
            <a:endParaRPr lang="ru-RU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0" y="1567662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 </a:t>
            </a:r>
          </a:p>
          <a:p>
            <a:pPr algn="just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>
                <a:solidFill>
                  <a:schemeClr val="tx2"/>
                </a:solidFill>
              </a:rPr>
              <a:t>ПРОГРАМИ </a:t>
            </a:r>
            <a:r>
              <a:rPr lang="uk-UA" b="1" u="sng" dirty="0" smtClean="0">
                <a:solidFill>
                  <a:schemeClr val="tx2"/>
                </a:solidFill>
              </a:rPr>
              <a:t>КА2</a:t>
            </a:r>
          </a:p>
          <a:p>
            <a:pPr algn="ctr"/>
            <a:endParaRPr lang="uk-UA" b="1" u="sng" dirty="0">
              <a:solidFill>
                <a:schemeClr val="tx2"/>
              </a:solidFill>
            </a:endParaRPr>
          </a:p>
          <a:p>
            <a:pPr algn="just"/>
            <a:r>
              <a:rPr lang="uk-UA" b="1" u="sng" dirty="0" smtClean="0">
                <a:solidFill>
                  <a:schemeClr val="tx2"/>
                </a:solidFill>
              </a:rPr>
              <a:t>СТРАТЕГІЧНІ ПАРТНЕРСТВА 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2 </a:t>
            </a:r>
            <a:r>
              <a:rPr lang="ru-RU" b="1" dirty="0" err="1">
                <a:solidFill>
                  <a:schemeClr val="tx2"/>
                </a:solidFill>
              </a:rPr>
              <a:t>групи</a:t>
            </a:r>
            <a:r>
              <a:rPr lang="ru-RU" dirty="0">
                <a:solidFill>
                  <a:schemeClr val="tx2"/>
                </a:solidFill>
              </a:rPr>
              <a:t>:</a:t>
            </a:r>
          </a:p>
          <a:p>
            <a:pPr algn="just"/>
            <a:endParaRPr lang="ru-RU" b="1" u="sng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u="sng" dirty="0" err="1" smtClean="0">
                <a:solidFill>
                  <a:schemeClr val="tx2"/>
                </a:solidFill>
              </a:rPr>
              <a:t>Стратегічні</a:t>
            </a:r>
            <a:r>
              <a:rPr lang="ru-RU" b="1" u="sng" dirty="0" smtClean="0">
                <a:solidFill>
                  <a:schemeClr val="tx2"/>
                </a:solidFill>
              </a:rPr>
              <a:t> </a:t>
            </a:r>
            <a:r>
              <a:rPr lang="ru-RU" b="1" u="sng" dirty="0">
                <a:solidFill>
                  <a:schemeClr val="tx2"/>
                </a:solidFill>
              </a:rPr>
              <a:t>Партнерства для </a:t>
            </a:r>
            <a:r>
              <a:rPr lang="ru-RU" b="1" u="sng" dirty="0" err="1">
                <a:solidFill>
                  <a:schemeClr val="tx2"/>
                </a:solidFill>
              </a:rPr>
              <a:t>підтримки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інновацій</a:t>
            </a:r>
            <a:r>
              <a:rPr lang="ru-RU" b="1" u="sng" dirty="0">
                <a:solidFill>
                  <a:schemeClr val="tx2"/>
                </a:solidFill>
              </a:rPr>
              <a:t>: </a:t>
            </a:r>
            <a:r>
              <a:rPr lang="ru-RU" u="sng" dirty="0" err="1">
                <a:solidFill>
                  <a:schemeClr val="tx2"/>
                </a:solidFill>
              </a:rPr>
              <a:t>о</a:t>
            </a:r>
            <a:r>
              <a:rPr lang="ru-RU" dirty="0" err="1">
                <a:solidFill>
                  <a:schemeClr val="tx2"/>
                </a:solidFill>
              </a:rPr>
              <a:t>чікується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проекти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розроблятимуть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інноваційні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продукти</a:t>
            </a:r>
            <a:r>
              <a:rPr lang="ru-RU" dirty="0">
                <a:solidFill>
                  <a:schemeClr val="tx2"/>
                </a:solidFill>
              </a:rPr>
              <a:t> та/</a:t>
            </a:r>
            <a:r>
              <a:rPr lang="ru-RU" dirty="0" err="1">
                <a:solidFill>
                  <a:schemeClr val="tx2"/>
                </a:solidFill>
              </a:rPr>
              <a:t>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долучатись</a:t>
            </a:r>
            <a:r>
              <a:rPr lang="ru-RU" dirty="0">
                <a:solidFill>
                  <a:schemeClr val="tx2"/>
                </a:solidFill>
              </a:rPr>
              <a:t> до </a:t>
            </a:r>
            <a:r>
              <a:rPr lang="ru-RU" dirty="0" err="1">
                <a:solidFill>
                  <a:schemeClr val="tx2"/>
                </a:solidFill>
              </a:rPr>
              <a:t>поширення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використання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існуючих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нових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розробок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інноваційних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ідей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err="1" smtClean="0">
                <a:solidFill>
                  <a:schemeClr val="tx2"/>
                </a:solidFill>
              </a:rPr>
              <a:t>Такі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проекти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відкриті</a:t>
            </a:r>
            <a:r>
              <a:rPr lang="ru-RU" dirty="0">
                <a:solidFill>
                  <a:schemeClr val="tx2"/>
                </a:solidFill>
              </a:rPr>
              <a:t> для </a:t>
            </a:r>
            <a:r>
              <a:rPr lang="ru-RU" dirty="0" err="1">
                <a:solidFill>
                  <a:schemeClr val="tx2"/>
                </a:solidFill>
              </a:rPr>
              <a:t>галузей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освіти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підготовки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молоді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u="sng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u="sng" dirty="0" err="1" smtClean="0">
                <a:solidFill>
                  <a:schemeClr val="tx2"/>
                </a:solidFill>
              </a:rPr>
              <a:t>Стратегічні</a:t>
            </a:r>
            <a:r>
              <a:rPr lang="ru-RU" b="1" u="sng" dirty="0" smtClean="0">
                <a:solidFill>
                  <a:schemeClr val="tx2"/>
                </a:solidFill>
              </a:rPr>
              <a:t> </a:t>
            </a:r>
            <a:r>
              <a:rPr lang="ru-RU" b="1" u="sng" dirty="0">
                <a:solidFill>
                  <a:schemeClr val="tx2"/>
                </a:solidFill>
              </a:rPr>
              <a:t>Партнерства для </a:t>
            </a:r>
            <a:r>
              <a:rPr lang="ru-RU" b="1" u="sng" dirty="0" err="1">
                <a:solidFill>
                  <a:schemeClr val="tx2"/>
                </a:solidFill>
              </a:rPr>
              <a:t>підтримки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обміну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успішними</a:t>
            </a:r>
            <a:r>
              <a:rPr lang="ru-RU" b="1" u="sng" dirty="0">
                <a:solidFill>
                  <a:schemeClr val="tx2"/>
                </a:solidFill>
              </a:rPr>
              <a:t> практиками: </a:t>
            </a:r>
            <a:r>
              <a:rPr lang="ru-RU" u="sng" dirty="0" err="1">
                <a:solidFill>
                  <a:schemeClr val="tx2"/>
                </a:solidFill>
              </a:rPr>
              <a:t>п</a:t>
            </a:r>
            <a:r>
              <a:rPr lang="ru-RU" dirty="0" err="1">
                <a:solidFill>
                  <a:schemeClr val="tx2"/>
                </a:solidFill>
              </a:rPr>
              <a:t>ершочерговим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завданням</a:t>
            </a:r>
            <a:r>
              <a:rPr lang="ru-RU" dirty="0">
                <a:solidFill>
                  <a:schemeClr val="tx2"/>
                </a:solidFill>
              </a:rPr>
              <a:t> є </a:t>
            </a:r>
            <a:r>
              <a:rPr lang="ru-RU" dirty="0" err="1">
                <a:solidFill>
                  <a:schemeClr val="tx2"/>
                </a:solidFill>
              </a:rPr>
              <a:t>дозволити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організаціям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створювати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посилювати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мережі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підвищувати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їх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потенціал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задля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транснаціональної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співпраці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обміну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ідеями</a:t>
            </a:r>
            <a:r>
              <a:rPr lang="ru-RU" dirty="0">
                <a:solidFill>
                  <a:schemeClr val="tx2"/>
                </a:solidFill>
              </a:rPr>
              <a:t>, практиками і методами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endParaRPr lang="uk-UA" b="1" u="sng" dirty="0" smtClean="0">
              <a:solidFill>
                <a:schemeClr val="tx2"/>
              </a:solidFill>
            </a:endParaRPr>
          </a:p>
          <a:p>
            <a:pPr algn="ctr"/>
            <a:endParaRPr lang="uk-UA" b="1" u="sng" dirty="0">
              <a:solidFill>
                <a:schemeClr val="tx2"/>
              </a:solidFill>
            </a:endParaRPr>
          </a:p>
          <a:p>
            <a:pPr algn="just"/>
            <a:endParaRPr lang="uk-UA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0" y="1567662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000" b="1" u="sng" dirty="0" smtClean="0">
                <a:solidFill>
                  <a:schemeClr val="tx2"/>
                </a:solidFill>
              </a:rPr>
              <a:t>ПРОГРАМИ </a:t>
            </a:r>
            <a:r>
              <a:rPr lang="uk-UA" sz="2000" b="1" u="sng" dirty="0">
                <a:solidFill>
                  <a:schemeClr val="tx2"/>
                </a:solidFill>
              </a:rPr>
              <a:t>КА2</a:t>
            </a:r>
          </a:p>
          <a:p>
            <a:pPr algn="ctr"/>
            <a:r>
              <a:rPr lang="uk-UA" sz="2000" b="1" u="sng" dirty="0" smtClean="0">
                <a:solidFill>
                  <a:schemeClr val="tx2"/>
                </a:solidFill>
              </a:rPr>
              <a:t>СТРАТЕГІЧНІ </a:t>
            </a:r>
            <a:r>
              <a:rPr lang="uk-UA" sz="2000" b="1" u="sng" dirty="0">
                <a:solidFill>
                  <a:schemeClr val="tx2"/>
                </a:solidFill>
              </a:rPr>
              <a:t>ПАРТНЕРСТВА 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ТИП </a:t>
            </a:r>
            <a:r>
              <a:rPr lang="ru-RU" b="1" dirty="0">
                <a:solidFill>
                  <a:schemeClr val="tx2"/>
                </a:solidFill>
              </a:rPr>
              <a:t>УЧАСТІ УКРАЇНИ: </a:t>
            </a:r>
            <a:r>
              <a:rPr lang="ru-RU" dirty="0">
                <a:solidFill>
                  <a:schemeClr val="tx2"/>
                </a:solidFill>
              </a:rPr>
              <a:t>як партнер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ОСОБЛИВІСТЬ: </a:t>
            </a:r>
            <a:r>
              <a:rPr lang="ru-RU" dirty="0" err="1">
                <a:solidFill>
                  <a:schemeClr val="tx2"/>
                </a:solidFill>
              </a:rPr>
              <a:t>заклади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вищої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освіти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інші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організації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різних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країн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світу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можуть</a:t>
            </a:r>
            <a:r>
              <a:rPr lang="ru-RU" dirty="0">
                <a:solidFill>
                  <a:schemeClr val="tx2"/>
                </a:solidFill>
              </a:rPr>
              <a:t> бути партнерами у </a:t>
            </a:r>
            <a:r>
              <a:rPr lang="ru-RU" dirty="0" err="1">
                <a:solidFill>
                  <a:schemeClr val="tx2"/>
                </a:solidFill>
              </a:rPr>
              <a:t>консорціумі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випадку</a:t>
            </a:r>
            <a:r>
              <a:rPr lang="ru-RU" dirty="0">
                <a:solidFill>
                  <a:schemeClr val="tx2"/>
                </a:solidFill>
              </a:rPr>
              <a:t> детального </a:t>
            </a:r>
            <a:r>
              <a:rPr lang="ru-RU" dirty="0" err="1">
                <a:solidFill>
                  <a:schemeClr val="tx2"/>
                </a:solidFill>
              </a:rPr>
              <a:t>обґрунтування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унікальності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існуючого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потенціалу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досвіду</a:t>
            </a:r>
            <a:r>
              <a:rPr lang="ru-RU" dirty="0">
                <a:solidFill>
                  <a:schemeClr val="tx2"/>
                </a:solidFill>
              </a:rPr>
              <a:t> закладу, а </a:t>
            </a:r>
            <a:r>
              <a:rPr lang="ru-RU" dirty="0" err="1">
                <a:solidFill>
                  <a:schemeClr val="tx2"/>
                </a:solidFill>
              </a:rPr>
              <a:t>також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додаткової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вартості</a:t>
            </a:r>
            <a:r>
              <a:rPr lang="ru-RU" dirty="0">
                <a:solidFill>
                  <a:schemeClr val="tx2"/>
                </a:solidFill>
              </a:rPr>
              <a:t> до </a:t>
            </a:r>
            <a:r>
              <a:rPr lang="ru-RU" dirty="0" err="1">
                <a:solidFill>
                  <a:schemeClr val="tx2"/>
                </a:solidFill>
              </a:rPr>
              <a:t>виконання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завдань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проект</a:t>
            </a:r>
            <a:r>
              <a:rPr lang="uk-UA" dirty="0" smtClean="0">
                <a:solidFill>
                  <a:schemeClr val="tx2"/>
                </a:solidFill>
              </a:rPr>
              <a:t>у.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ТРИВАЛІСТЬ </a:t>
            </a:r>
            <a:r>
              <a:rPr lang="ru-RU" b="1" dirty="0">
                <a:solidFill>
                  <a:schemeClr val="tx2"/>
                </a:solidFill>
              </a:rPr>
              <a:t>ПРОЕКТУ:</a:t>
            </a:r>
            <a:r>
              <a:rPr lang="ru-RU" dirty="0">
                <a:solidFill>
                  <a:schemeClr val="tx2"/>
                </a:solidFill>
              </a:rPr>
              <a:t> 24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36 </a:t>
            </a:r>
            <a:r>
              <a:rPr lang="ru-RU" dirty="0" err="1">
                <a:solidFill>
                  <a:schemeClr val="tx2"/>
                </a:solidFill>
              </a:rPr>
              <a:t>міс</a:t>
            </a:r>
            <a:r>
              <a:rPr lang="ru-RU" dirty="0" smtClean="0">
                <a:solidFill>
                  <a:schemeClr val="tx2"/>
                </a:solidFill>
              </a:rPr>
              <a:t>..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МАКСИМАЛЬНИЙ </a:t>
            </a:r>
            <a:r>
              <a:rPr lang="ru-RU" b="1" dirty="0">
                <a:solidFill>
                  <a:schemeClr val="tx2"/>
                </a:solidFill>
              </a:rPr>
              <a:t>РОЗМІР ГРАНТУ:</a:t>
            </a:r>
            <a:r>
              <a:rPr lang="ru-RU" dirty="0">
                <a:solidFill>
                  <a:schemeClr val="tx2"/>
                </a:solidFill>
              </a:rPr>
              <a:t> 450 000 </a:t>
            </a:r>
            <a:r>
              <a:rPr lang="ru-RU" dirty="0" err="1">
                <a:solidFill>
                  <a:schemeClr val="tx2"/>
                </a:solidFill>
              </a:rPr>
              <a:t>євро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КОНКУРСИ </a:t>
            </a:r>
            <a:r>
              <a:rPr lang="ru-RU" b="1" dirty="0">
                <a:solidFill>
                  <a:schemeClr val="tx2"/>
                </a:solidFill>
              </a:rPr>
              <a:t>ПРОЕКТІВ</a:t>
            </a:r>
            <a:r>
              <a:rPr lang="ru-RU" dirty="0">
                <a:solidFill>
                  <a:schemeClr val="tx2"/>
                </a:solidFill>
              </a:rPr>
              <a:t> 2019 р. для </a:t>
            </a:r>
            <a:r>
              <a:rPr lang="ru-RU" dirty="0" err="1" smtClean="0">
                <a:solidFill>
                  <a:schemeClr val="tx2"/>
                </a:solidFill>
              </a:rPr>
              <a:t>Стратегічного</a:t>
            </a:r>
            <a:r>
              <a:rPr lang="ru-RU" dirty="0" smtClean="0">
                <a:solidFill>
                  <a:schemeClr val="tx2"/>
                </a:solidFill>
              </a:rPr>
              <a:t> партнерства </a:t>
            </a:r>
            <a:r>
              <a:rPr lang="ru-RU" dirty="0">
                <a:solidFill>
                  <a:schemeClr val="tx2"/>
                </a:solidFill>
              </a:rPr>
              <a:t>у </a:t>
            </a:r>
            <a:r>
              <a:rPr lang="ru-RU" dirty="0" err="1">
                <a:solidFill>
                  <a:schemeClr val="tx2"/>
                </a:solidFill>
              </a:rPr>
              <a:t>сфері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вищої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освіти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професійно-технічної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освіти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освіти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дорослих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оголошено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кінцевим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терміном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подання</a:t>
            </a:r>
            <a:r>
              <a:rPr lang="ru-RU" dirty="0">
                <a:solidFill>
                  <a:schemeClr val="tx2"/>
                </a:solidFill>
              </a:rPr>
              <a:t> заявок до</a:t>
            </a:r>
            <a:r>
              <a:rPr lang="ru-RU" b="1" dirty="0">
                <a:solidFill>
                  <a:schemeClr val="tx2"/>
                </a:solidFill>
              </a:rPr>
              <a:t> 21 </a:t>
            </a:r>
            <a:r>
              <a:rPr lang="ru-RU" b="1" dirty="0" err="1">
                <a:solidFill>
                  <a:schemeClr val="tx2"/>
                </a:solidFill>
              </a:rPr>
              <a:t>березня</a:t>
            </a:r>
            <a:r>
              <a:rPr lang="ru-RU" b="1" dirty="0">
                <a:solidFill>
                  <a:schemeClr val="tx2"/>
                </a:solidFill>
              </a:rPr>
              <a:t> 2019 р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uk-UA" b="1" dirty="0">
              <a:solidFill>
                <a:schemeClr val="tx2"/>
              </a:solidFill>
            </a:endParaRPr>
          </a:p>
          <a:p>
            <a:pPr algn="just"/>
            <a:endParaRPr lang="uk-UA" b="1" u="sng" dirty="0" smtClean="0">
              <a:solidFill>
                <a:schemeClr val="tx2"/>
              </a:solidFill>
            </a:endParaRPr>
          </a:p>
          <a:p>
            <a:pPr algn="just"/>
            <a:endParaRPr lang="uk-UA" b="1" u="sng" dirty="0">
              <a:solidFill>
                <a:schemeClr val="tx2"/>
              </a:solidFill>
            </a:endParaRPr>
          </a:p>
          <a:p>
            <a:pPr algn="just"/>
            <a:r>
              <a:rPr lang="uk-UA" b="1" u="sng" dirty="0" smtClean="0">
                <a:solidFill>
                  <a:schemeClr val="tx2"/>
                </a:solidFill>
              </a:rPr>
              <a:t>Детальна інформація за посиланням: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hlinkClick r:id="rId5"/>
              </a:rPr>
              <a:t>https://erasmusplus.org.ua/erasmus/ka2-proekty-spivpratsi/stratehichni-partnerstva/21-stratehichni-partnerstva.htm</a:t>
            </a:r>
            <a:r>
              <a:rPr lang="en-US" sz="2000" dirty="0">
                <a:hlinkClick r:id="rId5"/>
              </a:rPr>
              <a:t>l</a:t>
            </a:r>
            <a:endParaRPr lang="ru-RU" sz="1900" dirty="0" smtClean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 </a:t>
            </a:r>
          </a:p>
          <a:p>
            <a:pPr algn="just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0" y="1567662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b="1" u="sng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 </a:t>
            </a:r>
          </a:p>
          <a:p>
            <a:pPr algn="just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" y="1622186"/>
            <a:ext cx="9144000" cy="518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0" y="1567662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: </a:t>
            </a:r>
          </a:p>
          <a:p>
            <a:pPr algn="just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" y="1600276"/>
            <a:ext cx="9144000" cy="51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uk-UA" b="1" u="sng" dirty="0" smtClean="0">
                <a:solidFill>
                  <a:schemeClr val="tx2"/>
                </a:solidFill>
              </a:rPr>
              <a:t>ЖАН МОНЕ: МОДУЛЬ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Тривалість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проекту: </a:t>
            </a:r>
            <a:r>
              <a:rPr lang="ru-RU" dirty="0">
                <a:solidFill>
                  <a:schemeClr val="tx2"/>
                </a:solidFill>
              </a:rPr>
              <a:t>3 роки.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Максимальна сума гранту:</a:t>
            </a:r>
            <a:r>
              <a:rPr lang="ru-RU" dirty="0">
                <a:solidFill>
                  <a:schemeClr val="tx2"/>
                </a:solidFill>
              </a:rPr>
              <a:t> 30000 </a:t>
            </a:r>
            <a:r>
              <a:rPr lang="ru-RU" dirty="0" err="1">
                <a:solidFill>
                  <a:schemeClr val="tx2"/>
                </a:solidFill>
              </a:rPr>
              <a:t>євро</a:t>
            </a:r>
            <a:r>
              <a:rPr lang="ru-RU" dirty="0">
                <a:solidFill>
                  <a:schemeClr val="tx2"/>
                </a:solidFill>
              </a:rPr>
              <a:t> (75% </a:t>
            </a:r>
            <a:r>
              <a:rPr lang="ru-RU" dirty="0" err="1">
                <a:solidFill>
                  <a:schemeClr val="tx2"/>
                </a:solidFill>
              </a:rPr>
              <a:t>загальної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вартості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проекту)</a:t>
            </a:r>
          </a:p>
          <a:p>
            <a:pPr algn="just"/>
            <a:r>
              <a:rPr lang="ru-RU" b="1" u="sng" dirty="0" smtClean="0">
                <a:solidFill>
                  <a:schemeClr val="tx2"/>
                </a:solidFill>
              </a:rPr>
              <a:t>Детальна </a:t>
            </a:r>
            <a:r>
              <a:rPr lang="ru-RU" b="1" u="sng" dirty="0" err="1" smtClean="0">
                <a:solidFill>
                  <a:schemeClr val="tx2"/>
                </a:solidFill>
              </a:rPr>
              <a:t>інформація</a:t>
            </a:r>
            <a:r>
              <a:rPr lang="ru-RU" b="1" u="sng" dirty="0" smtClean="0">
                <a:solidFill>
                  <a:schemeClr val="tx2"/>
                </a:solidFill>
              </a:rPr>
              <a:t> за </a:t>
            </a:r>
            <a:r>
              <a:rPr lang="ru-RU" b="1" u="sng" dirty="0" err="1" smtClean="0">
                <a:solidFill>
                  <a:schemeClr val="tx2"/>
                </a:solidFill>
              </a:rPr>
              <a:t>посиланням</a:t>
            </a:r>
            <a:r>
              <a:rPr lang="ru-RU" b="1" u="sng" dirty="0" smtClean="0">
                <a:solidFill>
                  <a:schemeClr val="tx2"/>
                </a:solidFill>
              </a:rPr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erasmusplus.org.ua/erasmus/zhan-mone/vykladannia-i-doslidzhennia/1838-vykladannia-i-doslidzhennia.html</a:t>
            </a:r>
            <a:endParaRPr lang="uk-UA" dirty="0" smtClean="0"/>
          </a:p>
          <a:p>
            <a:pPr algn="just"/>
            <a:endParaRPr lang="uk-UA" b="1" u="sng" dirty="0" smtClean="0">
              <a:solidFill>
                <a:schemeClr val="tx2"/>
              </a:solidFill>
            </a:endParaRPr>
          </a:p>
          <a:p>
            <a:pPr algn="just"/>
            <a:r>
              <a:rPr lang="uk-UA" b="1" u="sng" dirty="0" smtClean="0">
                <a:solidFill>
                  <a:schemeClr val="tx2"/>
                </a:solidFill>
              </a:rPr>
              <a:t>ЖАН МОНЕ: КАФЕДРА</a:t>
            </a:r>
          </a:p>
          <a:p>
            <a:pPr algn="just"/>
            <a:r>
              <a:rPr lang="ru-RU" b="1" dirty="0" err="1">
                <a:solidFill>
                  <a:schemeClr val="tx2"/>
                </a:solidFill>
              </a:rPr>
              <a:t>Тривалість</a:t>
            </a:r>
            <a:r>
              <a:rPr lang="ru-RU" b="1" dirty="0">
                <a:solidFill>
                  <a:schemeClr val="tx2"/>
                </a:solidFill>
              </a:rPr>
              <a:t> проекту:</a:t>
            </a:r>
            <a:r>
              <a:rPr lang="ru-RU" dirty="0">
                <a:solidFill>
                  <a:schemeClr val="tx2"/>
                </a:solidFill>
              </a:rPr>
              <a:t> 3 роки.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Максимальна сума гранту:</a:t>
            </a:r>
            <a:r>
              <a:rPr lang="ru-RU" dirty="0">
                <a:solidFill>
                  <a:schemeClr val="tx2"/>
                </a:solidFill>
              </a:rPr>
              <a:t> 50000 </a:t>
            </a:r>
            <a:r>
              <a:rPr lang="ru-RU" dirty="0" err="1">
                <a:solidFill>
                  <a:schemeClr val="tx2"/>
                </a:solidFill>
              </a:rPr>
              <a:t>євро</a:t>
            </a:r>
            <a:r>
              <a:rPr lang="ru-RU" dirty="0">
                <a:solidFill>
                  <a:schemeClr val="tx2"/>
                </a:solidFill>
              </a:rPr>
              <a:t> (75% </a:t>
            </a:r>
            <a:r>
              <a:rPr lang="ru-RU" dirty="0" err="1">
                <a:solidFill>
                  <a:schemeClr val="tx2"/>
                </a:solidFill>
              </a:rPr>
              <a:t>загальної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вартості</a:t>
            </a:r>
            <a:r>
              <a:rPr lang="ru-RU" dirty="0">
                <a:solidFill>
                  <a:schemeClr val="tx2"/>
                </a:solidFill>
              </a:rPr>
              <a:t> проекту</a:t>
            </a:r>
            <a:r>
              <a:rPr lang="ru-RU" dirty="0" smtClean="0">
                <a:solidFill>
                  <a:schemeClr val="tx2"/>
                </a:solidFill>
              </a:rPr>
              <a:t>).</a:t>
            </a:r>
          </a:p>
          <a:p>
            <a:pPr algn="just"/>
            <a:r>
              <a:rPr lang="ru-RU" b="1" u="sng" dirty="0">
                <a:solidFill>
                  <a:schemeClr val="tx2"/>
                </a:solidFill>
              </a:rPr>
              <a:t>Детальна </a:t>
            </a:r>
            <a:r>
              <a:rPr lang="ru-RU" b="1" u="sng" dirty="0" err="1">
                <a:solidFill>
                  <a:schemeClr val="tx2"/>
                </a:solidFill>
              </a:rPr>
              <a:t>інформація</a:t>
            </a:r>
            <a:r>
              <a:rPr lang="ru-RU" b="1" u="sng" dirty="0">
                <a:solidFill>
                  <a:schemeClr val="tx2"/>
                </a:solidFill>
              </a:rPr>
              <a:t> за </a:t>
            </a:r>
            <a:r>
              <a:rPr lang="ru-RU" b="1" u="sng" dirty="0" err="1">
                <a:solidFill>
                  <a:schemeClr val="tx2"/>
                </a:solidFill>
              </a:rPr>
              <a:t>посиланням</a:t>
            </a:r>
            <a:r>
              <a:rPr lang="ru-RU" b="1" u="sng" dirty="0" smtClean="0">
                <a:solidFill>
                  <a:schemeClr val="tx2"/>
                </a:solidFill>
              </a:rPr>
              <a:t>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erasmusplus.org.ua/erasmus/zhan-mone/vykladannia-i-doslidzhennia/1846-kafedra-zhan-mone.html</a:t>
            </a:r>
            <a:endParaRPr lang="uk-UA" dirty="0" smtClean="0"/>
          </a:p>
          <a:p>
            <a:pPr algn="just"/>
            <a:endParaRPr lang="uk-UA" b="1" u="sng" dirty="0" smtClean="0">
              <a:solidFill>
                <a:schemeClr val="tx2"/>
              </a:solidFill>
            </a:endParaRPr>
          </a:p>
          <a:p>
            <a:pPr algn="just"/>
            <a:r>
              <a:rPr lang="uk-UA" b="1" u="sng" dirty="0" smtClean="0">
                <a:solidFill>
                  <a:schemeClr val="tx2"/>
                </a:solidFill>
              </a:rPr>
              <a:t>ЖАН МОНЕ: ЦЕНТРИ ДОСКОНАЛОСТІ</a:t>
            </a: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Тривалість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проекту:</a:t>
            </a:r>
            <a:r>
              <a:rPr lang="ru-RU" dirty="0">
                <a:solidFill>
                  <a:schemeClr val="tx2"/>
                </a:solidFill>
              </a:rPr>
              <a:t> 3 роки.</a:t>
            </a:r>
          </a:p>
          <a:p>
            <a:pPr algn="just"/>
            <a:r>
              <a:rPr lang="ru-RU" b="1" dirty="0">
                <a:solidFill>
                  <a:schemeClr val="tx2"/>
                </a:solidFill>
              </a:rPr>
              <a:t>Максимальна сума гранту:</a:t>
            </a:r>
            <a:r>
              <a:rPr lang="ru-RU" dirty="0">
                <a:solidFill>
                  <a:schemeClr val="tx2"/>
                </a:solidFill>
              </a:rPr>
              <a:t> 50000 </a:t>
            </a:r>
            <a:r>
              <a:rPr lang="ru-RU" dirty="0" err="1">
                <a:solidFill>
                  <a:schemeClr val="tx2"/>
                </a:solidFill>
              </a:rPr>
              <a:t>євро</a:t>
            </a:r>
            <a:r>
              <a:rPr lang="ru-RU" dirty="0">
                <a:solidFill>
                  <a:schemeClr val="tx2"/>
                </a:solidFill>
              </a:rPr>
              <a:t> (75% </a:t>
            </a:r>
            <a:r>
              <a:rPr lang="ru-RU" dirty="0" err="1">
                <a:solidFill>
                  <a:schemeClr val="tx2"/>
                </a:solidFill>
              </a:rPr>
              <a:t>загальної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вартості</a:t>
            </a:r>
            <a:r>
              <a:rPr lang="ru-RU" dirty="0">
                <a:solidFill>
                  <a:schemeClr val="tx2"/>
                </a:solidFill>
              </a:rPr>
              <a:t> проекту</a:t>
            </a:r>
            <a:r>
              <a:rPr lang="ru-RU" dirty="0" smtClean="0">
                <a:solidFill>
                  <a:schemeClr val="tx2"/>
                </a:solidFill>
              </a:rPr>
              <a:t>).</a:t>
            </a:r>
          </a:p>
          <a:p>
            <a:pPr algn="just"/>
            <a:r>
              <a:rPr lang="ru-RU" b="1" u="sng" dirty="0">
                <a:solidFill>
                  <a:schemeClr val="tx2"/>
                </a:solidFill>
              </a:rPr>
              <a:t>Детальна </a:t>
            </a:r>
            <a:r>
              <a:rPr lang="ru-RU" b="1" u="sng" dirty="0" err="1">
                <a:solidFill>
                  <a:schemeClr val="tx2"/>
                </a:solidFill>
              </a:rPr>
              <a:t>інформація</a:t>
            </a:r>
            <a:r>
              <a:rPr lang="ru-RU" b="1" u="sng" dirty="0">
                <a:solidFill>
                  <a:schemeClr val="tx2"/>
                </a:solidFill>
              </a:rPr>
              <a:t> за </a:t>
            </a:r>
            <a:r>
              <a:rPr lang="ru-RU" b="1" u="sng" dirty="0" err="1">
                <a:solidFill>
                  <a:schemeClr val="tx2"/>
                </a:solidFill>
              </a:rPr>
              <a:t>посиланням</a:t>
            </a:r>
            <a:r>
              <a:rPr lang="ru-RU" b="1" u="sng" dirty="0" smtClean="0">
                <a:solidFill>
                  <a:schemeClr val="tx2"/>
                </a:solidFill>
              </a:rPr>
              <a:t>: </a:t>
            </a:r>
            <a:r>
              <a:rPr lang="en-US" dirty="0">
                <a:hlinkClick r:id="rId6"/>
              </a:rPr>
              <a:t>https://erasmusplus.org.ua/erasmus/zhan-mone/vykladannia-i-doslidzhennia/1846-kafedra-zhan-mone.html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endParaRPr lang="uk-UA" b="1" u="sng" dirty="0" smtClean="0">
              <a:solidFill>
                <a:schemeClr val="tx2"/>
              </a:solidFill>
            </a:endParaRPr>
          </a:p>
          <a:p>
            <a:endParaRPr lang="ru-RU" b="1" u="sng" dirty="0" smtClean="0">
              <a:solidFill>
                <a:schemeClr val="tx2"/>
              </a:solidFill>
            </a:endParaRPr>
          </a:p>
          <a:p>
            <a:endParaRPr lang="ru-RU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397"/>
            <a:ext cx="9144000" cy="52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МОЖЛИВОСТІ </a:t>
            </a:r>
            <a:r>
              <a:rPr lang="en-US" b="1" dirty="0">
                <a:solidFill>
                  <a:schemeClr val="tx2"/>
                </a:solidFill>
              </a:rPr>
              <a:t>ERASMUS+ </a:t>
            </a:r>
            <a:r>
              <a:rPr lang="ru-RU" b="1" dirty="0">
                <a:solidFill>
                  <a:schemeClr val="tx2"/>
                </a:solidFill>
              </a:rPr>
              <a:t>У СФЕРІ </a:t>
            </a:r>
            <a:r>
              <a:rPr lang="ru-RU" b="1" dirty="0">
                <a:solidFill>
                  <a:schemeClr val="tx2"/>
                </a:solidFill>
                <a:hlinkClick r:id="rId5"/>
              </a:rPr>
              <a:t>“МОЛОДЬ</a:t>
            </a:r>
            <a:r>
              <a:rPr lang="ru-RU" b="1" dirty="0" smtClean="0">
                <a:solidFill>
                  <a:schemeClr val="tx2"/>
                </a:solidFill>
                <a:hlinkClick r:id="rId5"/>
              </a:rPr>
              <a:t>”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pPr algn="ctr"/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sz="1700" b="1" dirty="0">
                <a:solidFill>
                  <a:schemeClr val="tx2"/>
                </a:solidFill>
              </a:rPr>
              <a:t>КА1: МОБІЛЬНІСТЬ МОЛОДІ ТА МОЛОДІЖНИХ ПРАЦІВНИКІВ</a:t>
            </a:r>
            <a:r>
              <a:rPr lang="ru-RU" sz="1700" dirty="0">
                <a:solidFill>
                  <a:schemeClr val="tx2"/>
                </a:solidFill>
              </a:rPr>
              <a:t>: </a:t>
            </a:r>
            <a:r>
              <a:rPr lang="ru-RU" sz="1700" dirty="0" err="1">
                <a:solidFill>
                  <a:schemeClr val="tx2"/>
                </a:solidFill>
              </a:rPr>
              <a:t>молодіжні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обміни</a:t>
            </a:r>
            <a:r>
              <a:rPr lang="ru-RU" sz="1700" dirty="0">
                <a:solidFill>
                  <a:schemeClr val="tx2"/>
                </a:solidFill>
              </a:rPr>
              <a:t>, </a:t>
            </a:r>
            <a:r>
              <a:rPr lang="ru-RU" sz="1700" dirty="0" err="1">
                <a:solidFill>
                  <a:schemeClr val="tx2"/>
                </a:solidFill>
              </a:rPr>
              <a:t>волонтерські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проекти</a:t>
            </a:r>
            <a:r>
              <a:rPr lang="ru-RU" sz="1700" dirty="0">
                <a:solidFill>
                  <a:schemeClr val="tx2"/>
                </a:solidFill>
              </a:rPr>
              <a:t> та </a:t>
            </a:r>
            <a:r>
              <a:rPr lang="ru-RU" sz="1700" dirty="0" err="1">
                <a:solidFill>
                  <a:schemeClr val="tx2"/>
                </a:solidFill>
              </a:rPr>
              <a:t>професійний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розвиток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молодіжних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працівників</a:t>
            </a:r>
            <a:r>
              <a:rPr lang="ru-RU" sz="1700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sz="1700" b="1" dirty="0">
                <a:solidFill>
                  <a:schemeClr val="tx2"/>
                </a:solidFill>
              </a:rPr>
              <a:t>КА2: ПРОЕКТИ СПІВПРАЦІ (</a:t>
            </a:r>
            <a:r>
              <a:rPr lang="ru-RU" sz="1700" b="1" dirty="0" err="1">
                <a:solidFill>
                  <a:schemeClr val="tx2"/>
                </a:solidFill>
              </a:rPr>
              <a:t>Стратегічні</a:t>
            </a:r>
            <a:r>
              <a:rPr lang="ru-RU" sz="1700" b="1" dirty="0">
                <a:solidFill>
                  <a:schemeClr val="tx2"/>
                </a:solidFill>
              </a:rPr>
              <a:t> партнерства)</a:t>
            </a:r>
            <a:r>
              <a:rPr lang="ru-RU" sz="1700" dirty="0">
                <a:solidFill>
                  <a:schemeClr val="tx2"/>
                </a:solidFill>
              </a:rPr>
              <a:t>: </a:t>
            </a:r>
            <a:r>
              <a:rPr lang="ru-RU" sz="1700" dirty="0" err="1">
                <a:solidFill>
                  <a:schemeClr val="tx2"/>
                </a:solidFill>
              </a:rPr>
              <a:t>співпраця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між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організаціями</a:t>
            </a:r>
            <a:r>
              <a:rPr lang="ru-RU" sz="1700" dirty="0">
                <a:solidFill>
                  <a:schemeClr val="tx2"/>
                </a:solidFill>
              </a:rPr>
              <a:t> у </a:t>
            </a:r>
            <a:r>
              <a:rPr lang="ru-RU" sz="1700" dirty="0" err="1">
                <a:solidFill>
                  <a:schemeClr val="tx2"/>
                </a:solidFill>
              </a:rPr>
              <a:t>сфері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інновацій</a:t>
            </a:r>
            <a:r>
              <a:rPr lang="ru-RU" sz="1700" dirty="0">
                <a:solidFill>
                  <a:schemeClr val="tx2"/>
                </a:solidFill>
              </a:rPr>
              <a:t> та </a:t>
            </a:r>
            <a:r>
              <a:rPr lang="ru-RU" sz="1700" dirty="0" err="1">
                <a:solidFill>
                  <a:schemeClr val="tx2"/>
                </a:solidFill>
              </a:rPr>
              <a:t>обміну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успішними</a:t>
            </a:r>
            <a:r>
              <a:rPr lang="ru-RU" sz="1700" dirty="0">
                <a:solidFill>
                  <a:schemeClr val="tx2"/>
                </a:solidFill>
              </a:rPr>
              <a:t> практиками;</a:t>
            </a:r>
          </a:p>
          <a:p>
            <a:pPr algn="just"/>
            <a:r>
              <a:rPr lang="ru-RU" sz="1700" b="1" dirty="0">
                <a:solidFill>
                  <a:schemeClr val="tx2"/>
                </a:solidFill>
              </a:rPr>
              <a:t>КА3: ПІДТРИМКА РЕФОРМ (</a:t>
            </a:r>
            <a:r>
              <a:rPr lang="ru-RU" sz="1700" b="1" dirty="0" err="1">
                <a:solidFill>
                  <a:schemeClr val="tx2"/>
                </a:solidFill>
              </a:rPr>
              <a:t>Діалог</a:t>
            </a:r>
            <a:r>
              <a:rPr lang="ru-RU" sz="1700" b="1" dirty="0">
                <a:solidFill>
                  <a:schemeClr val="tx2"/>
                </a:solidFill>
              </a:rPr>
              <a:t> </a:t>
            </a:r>
            <a:r>
              <a:rPr lang="ru-RU" sz="1700" b="1" dirty="0" err="1">
                <a:solidFill>
                  <a:schemeClr val="tx2"/>
                </a:solidFill>
              </a:rPr>
              <a:t>молоді</a:t>
            </a:r>
            <a:r>
              <a:rPr lang="ru-RU" sz="1700" b="1" dirty="0">
                <a:solidFill>
                  <a:schemeClr val="tx2"/>
                </a:solidFill>
              </a:rPr>
              <a:t>)</a:t>
            </a:r>
            <a:r>
              <a:rPr lang="ru-RU" sz="1700" dirty="0">
                <a:solidFill>
                  <a:schemeClr val="tx2"/>
                </a:solidFill>
              </a:rPr>
              <a:t>: </a:t>
            </a:r>
            <a:r>
              <a:rPr lang="ru-RU" sz="1700" dirty="0" err="1">
                <a:solidFill>
                  <a:schemeClr val="tx2"/>
                </a:solidFill>
              </a:rPr>
              <a:t>зустрічі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між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молодими</a:t>
            </a:r>
            <a:r>
              <a:rPr lang="ru-RU" sz="1700" dirty="0">
                <a:solidFill>
                  <a:schemeClr val="tx2"/>
                </a:solidFill>
              </a:rPr>
              <a:t> людьми та </a:t>
            </a:r>
            <a:r>
              <a:rPr lang="ru-RU" sz="1700" dirty="0" err="1">
                <a:solidFill>
                  <a:schemeClr val="tx2"/>
                </a:solidFill>
              </a:rPr>
              <a:t>тими</a:t>
            </a:r>
            <a:r>
              <a:rPr lang="ru-RU" sz="1700" dirty="0">
                <a:solidFill>
                  <a:schemeClr val="tx2"/>
                </a:solidFill>
              </a:rPr>
              <a:t>, </a:t>
            </a:r>
            <a:r>
              <a:rPr lang="ru-RU" sz="1700" dirty="0" err="1">
                <a:solidFill>
                  <a:schemeClr val="tx2"/>
                </a:solidFill>
              </a:rPr>
              <a:t>хто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приймають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рішення</a:t>
            </a:r>
            <a:r>
              <a:rPr lang="ru-RU" sz="1700" dirty="0">
                <a:solidFill>
                  <a:schemeClr val="tx2"/>
                </a:solidFill>
              </a:rPr>
              <a:t> у </a:t>
            </a:r>
            <a:r>
              <a:rPr lang="ru-RU" sz="1700" dirty="0" err="1">
                <a:solidFill>
                  <a:schemeClr val="tx2"/>
                </a:solidFill>
              </a:rPr>
              <a:t>сфері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молодіжної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політики</a:t>
            </a:r>
            <a:r>
              <a:rPr lang="ru-RU" sz="1700" dirty="0" smtClean="0">
                <a:solidFill>
                  <a:schemeClr val="tx2"/>
                </a:solidFill>
              </a:rPr>
              <a:t>.</a:t>
            </a:r>
            <a:endParaRPr lang="uk-UA" sz="1700" dirty="0">
              <a:solidFill>
                <a:schemeClr val="tx2"/>
              </a:solidFill>
            </a:endParaRPr>
          </a:p>
          <a:p>
            <a:pPr algn="just"/>
            <a:r>
              <a:rPr lang="ru-RU" sz="1700" b="1" i="1" dirty="0">
                <a:solidFill>
                  <a:schemeClr val="tx2"/>
                </a:solidFill>
              </a:rPr>
              <a:t>ЦІЛІ:</a:t>
            </a:r>
            <a:endParaRPr lang="ru-RU" sz="17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err="1" smtClean="0">
                <a:solidFill>
                  <a:schemeClr val="tx2"/>
                </a:solidFill>
              </a:rPr>
              <a:t>підвищити</a:t>
            </a:r>
            <a:r>
              <a:rPr lang="ru-RU" sz="1700" dirty="0" smtClean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рівень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ключових</a:t>
            </a:r>
            <a:r>
              <a:rPr lang="ru-RU" sz="1700" dirty="0">
                <a:solidFill>
                  <a:schemeClr val="tx2"/>
                </a:solidFill>
              </a:rPr>
              <a:t> компетентностей </a:t>
            </a:r>
            <a:r>
              <a:rPr lang="ru-RU" sz="1700" dirty="0" err="1">
                <a:solidFill>
                  <a:schemeClr val="tx2"/>
                </a:solidFill>
              </a:rPr>
              <a:t>молодих</a:t>
            </a:r>
            <a:r>
              <a:rPr lang="ru-RU" sz="1700" dirty="0">
                <a:solidFill>
                  <a:schemeClr val="tx2"/>
                </a:solidFill>
              </a:rPr>
              <a:t> людей, особливо, </a:t>
            </a:r>
            <a:r>
              <a:rPr lang="ru-RU" sz="1700" dirty="0" err="1">
                <a:solidFill>
                  <a:schemeClr val="tx2"/>
                </a:solidFill>
              </a:rPr>
              <a:t>молодих</a:t>
            </a:r>
            <a:r>
              <a:rPr lang="ru-RU" sz="1700" dirty="0">
                <a:solidFill>
                  <a:schemeClr val="tx2"/>
                </a:solidFill>
              </a:rPr>
              <a:t> людей з </a:t>
            </a:r>
            <a:r>
              <a:rPr lang="ru-RU" sz="1700" dirty="0" err="1">
                <a:solidFill>
                  <a:schemeClr val="tx2"/>
                </a:solidFill>
              </a:rPr>
              <a:t>меншими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можливостями</a:t>
            </a:r>
            <a:r>
              <a:rPr lang="ru-RU" sz="1700" dirty="0">
                <a:solidFill>
                  <a:schemeClr val="tx2"/>
                </a:solidFill>
              </a:rPr>
              <a:t>, та </a:t>
            </a:r>
            <a:r>
              <a:rPr lang="ru-RU" sz="1700" dirty="0" err="1">
                <a:solidFill>
                  <a:schemeClr val="tx2"/>
                </a:solidFill>
              </a:rPr>
              <a:t>молодіжних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працівників</a:t>
            </a:r>
            <a:r>
              <a:rPr lang="ru-RU" sz="17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err="1" smtClean="0">
                <a:solidFill>
                  <a:schemeClr val="tx2"/>
                </a:solidFill>
              </a:rPr>
              <a:t>залучити</a:t>
            </a:r>
            <a:r>
              <a:rPr lang="ru-RU" sz="1700" dirty="0" smtClean="0">
                <a:solidFill>
                  <a:schemeClr val="tx2"/>
                </a:solidFill>
              </a:rPr>
              <a:t> </a:t>
            </a:r>
            <a:r>
              <a:rPr lang="ru-RU" sz="1700" dirty="0">
                <a:solidFill>
                  <a:schemeClr val="tx2"/>
                </a:solidFill>
              </a:rPr>
              <a:t>молодь до демократичного </a:t>
            </a:r>
            <a:r>
              <a:rPr lang="ru-RU" sz="1700" dirty="0" err="1">
                <a:solidFill>
                  <a:schemeClr val="tx2"/>
                </a:solidFill>
              </a:rPr>
              <a:t>життя</a:t>
            </a:r>
            <a:r>
              <a:rPr lang="ru-RU" sz="1700" dirty="0">
                <a:solidFill>
                  <a:schemeClr val="tx2"/>
                </a:solidFill>
              </a:rPr>
              <a:t> у </a:t>
            </a:r>
            <a:r>
              <a:rPr lang="ru-RU" sz="1700" dirty="0" err="1">
                <a:solidFill>
                  <a:schemeClr val="tx2"/>
                </a:solidFill>
              </a:rPr>
              <a:t>Європі</a:t>
            </a:r>
            <a:r>
              <a:rPr lang="ru-RU" sz="1700" dirty="0">
                <a:solidFill>
                  <a:schemeClr val="tx2"/>
                </a:solidFill>
              </a:rPr>
              <a:t>, ринку </a:t>
            </a:r>
            <a:r>
              <a:rPr lang="ru-RU" sz="1700" dirty="0" err="1">
                <a:solidFill>
                  <a:schemeClr val="tx2"/>
                </a:solidFill>
              </a:rPr>
              <a:t>праці</a:t>
            </a:r>
            <a:r>
              <a:rPr lang="ru-RU" sz="1700" dirty="0">
                <a:solidFill>
                  <a:schemeClr val="tx2"/>
                </a:solidFill>
              </a:rPr>
              <a:t>, активного </a:t>
            </a:r>
            <a:r>
              <a:rPr lang="ru-RU" sz="1700" dirty="0" err="1">
                <a:solidFill>
                  <a:schemeClr val="tx2"/>
                </a:solidFill>
              </a:rPr>
              <a:t>громадянства</a:t>
            </a:r>
            <a:r>
              <a:rPr lang="ru-RU" sz="1700" dirty="0">
                <a:solidFill>
                  <a:schemeClr val="tx2"/>
                </a:solidFill>
              </a:rPr>
              <a:t>, </a:t>
            </a:r>
            <a:r>
              <a:rPr lang="ru-RU" sz="1700" dirty="0" err="1">
                <a:solidFill>
                  <a:schemeClr val="tx2"/>
                </a:solidFill>
              </a:rPr>
              <a:t>міжкультурного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діалогу</a:t>
            </a:r>
            <a:r>
              <a:rPr lang="ru-RU" sz="1700" dirty="0">
                <a:solidFill>
                  <a:schemeClr val="tx2"/>
                </a:solidFill>
              </a:rPr>
              <a:t>, </a:t>
            </a:r>
            <a:r>
              <a:rPr lang="ru-RU" sz="1700" dirty="0" err="1">
                <a:solidFill>
                  <a:schemeClr val="tx2"/>
                </a:solidFill>
              </a:rPr>
              <a:t>посилити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соціальну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інтеграцію</a:t>
            </a:r>
            <a:r>
              <a:rPr lang="ru-RU" sz="1700" dirty="0">
                <a:solidFill>
                  <a:schemeClr val="tx2"/>
                </a:solidFill>
              </a:rPr>
              <a:t> та </a:t>
            </a:r>
            <a:r>
              <a:rPr lang="ru-RU" sz="1700" dirty="0" err="1">
                <a:solidFill>
                  <a:schemeClr val="tx2"/>
                </a:solidFill>
              </a:rPr>
              <a:t>солідарность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молоді</a:t>
            </a:r>
            <a:r>
              <a:rPr lang="ru-RU" sz="17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err="1" smtClean="0">
                <a:solidFill>
                  <a:schemeClr val="tx2"/>
                </a:solidFill>
              </a:rPr>
              <a:t>підвищити</a:t>
            </a:r>
            <a:r>
              <a:rPr lang="ru-RU" sz="1700" dirty="0" smtClean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якість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молодіжної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роботи</a:t>
            </a:r>
            <a:r>
              <a:rPr lang="ru-RU" sz="1700" dirty="0">
                <a:solidFill>
                  <a:schemeClr val="tx2"/>
                </a:solidFill>
              </a:rPr>
              <a:t>, </a:t>
            </a:r>
            <a:r>
              <a:rPr lang="ru-RU" sz="1700" dirty="0" err="1">
                <a:solidFill>
                  <a:schemeClr val="tx2"/>
                </a:solidFill>
              </a:rPr>
              <a:t>зокрема</a:t>
            </a:r>
            <a:r>
              <a:rPr lang="ru-RU" sz="1700" dirty="0">
                <a:solidFill>
                  <a:schemeClr val="tx2"/>
                </a:solidFill>
              </a:rPr>
              <a:t>, через </a:t>
            </a:r>
            <a:r>
              <a:rPr lang="ru-RU" sz="1700" dirty="0" err="1">
                <a:solidFill>
                  <a:schemeClr val="tx2"/>
                </a:solidFill>
              </a:rPr>
              <a:t>посилення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співпраці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між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молодіжними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організаціями</a:t>
            </a:r>
            <a:r>
              <a:rPr lang="ru-RU" sz="1700" dirty="0">
                <a:solidFill>
                  <a:schemeClr val="tx2"/>
                </a:solidFill>
              </a:rPr>
              <a:t> та </a:t>
            </a:r>
            <a:r>
              <a:rPr lang="ru-RU" sz="1700" dirty="0" err="1">
                <a:solidFill>
                  <a:schemeClr val="tx2"/>
                </a:solidFill>
              </a:rPr>
              <a:t>іншими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стейкхолдерами</a:t>
            </a:r>
            <a:r>
              <a:rPr lang="ru-RU" sz="17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err="1" smtClean="0">
                <a:solidFill>
                  <a:schemeClr val="tx2"/>
                </a:solidFill>
              </a:rPr>
              <a:t>сприяти</a:t>
            </a:r>
            <a:r>
              <a:rPr lang="ru-RU" sz="1700" dirty="0" smtClean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визнанню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неформальної</a:t>
            </a:r>
            <a:r>
              <a:rPr lang="ru-RU" sz="1700" dirty="0">
                <a:solidFill>
                  <a:schemeClr val="tx2"/>
                </a:solidFill>
              </a:rPr>
              <a:t> та </a:t>
            </a:r>
            <a:r>
              <a:rPr lang="ru-RU" sz="1700" dirty="0" err="1">
                <a:solidFill>
                  <a:schemeClr val="tx2"/>
                </a:solidFill>
              </a:rPr>
              <a:t>інформальної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освіти</a:t>
            </a:r>
            <a:r>
              <a:rPr lang="ru-RU" sz="17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err="1" smtClean="0">
                <a:solidFill>
                  <a:schemeClr val="tx2"/>
                </a:solidFill>
              </a:rPr>
              <a:t>сприяти</a:t>
            </a:r>
            <a:r>
              <a:rPr lang="ru-RU" sz="1700" dirty="0" smtClean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міжнародній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співпраці</a:t>
            </a:r>
            <a:r>
              <a:rPr lang="ru-RU" sz="1700" dirty="0">
                <a:solidFill>
                  <a:schemeClr val="tx2"/>
                </a:solidFill>
              </a:rPr>
              <a:t> у </a:t>
            </a:r>
            <a:r>
              <a:rPr lang="ru-RU" sz="1700" dirty="0" err="1">
                <a:solidFill>
                  <a:schemeClr val="tx2"/>
                </a:solidFill>
              </a:rPr>
              <a:t>молодіжній</a:t>
            </a:r>
            <a:r>
              <a:rPr lang="ru-RU" sz="1700" dirty="0">
                <a:solidFill>
                  <a:schemeClr val="tx2"/>
                </a:solidFill>
              </a:rPr>
              <a:t> </a:t>
            </a:r>
            <a:r>
              <a:rPr lang="ru-RU" sz="1700" dirty="0" err="1">
                <a:solidFill>
                  <a:schemeClr val="tx2"/>
                </a:solidFill>
              </a:rPr>
              <a:t>сфері</a:t>
            </a:r>
            <a:r>
              <a:rPr lang="ru-RU" sz="17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uk-UA" b="1" u="sng" dirty="0" smtClean="0">
              <a:solidFill>
                <a:schemeClr val="tx2"/>
              </a:solidFill>
            </a:endParaRPr>
          </a:p>
          <a:p>
            <a:pPr algn="just"/>
            <a:r>
              <a:rPr lang="uk-UA" b="1" u="sng" dirty="0" smtClean="0">
                <a:solidFill>
                  <a:schemeClr val="tx2"/>
                </a:solidFill>
              </a:rPr>
              <a:t>Детальна інформація за посиланням: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hlinkClick r:id="rId6"/>
              </a:rPr>
              <a:t>https://erasmusplus.org.ua/erasmus/molod/1789-molod.html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" y="1567662"/>
            <a:ext cx="9144000" cy="51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МОЖЛИВОСТІ </a:t>
            </a:r>
            <a:r>
              <a:rPr lang="en-US" b="1" dirty="0">
                <a:solidFill>
                  <a:schemeClr val="tx2"/>
                </a:solidFill>
              </a:rPr>
              <a:t>ERASMUS+ </a:t>
            </a:r>
            <a:r>
              <a:rPr lang="ru-RU" b="1" dirty="0">
                <a:solidFill>
                  <a:schemeClr val="tx2"/>
                </a:solidFill>
              </a:rPr>
              <a:t>У СФЕРІ </a:t>
            </a:r>
            <a:r>
              <a:rPr lang="ru-RU" b="1" dirty="0">
                <a:solidFill>
                  <a:schemeClr val="tx2"/>
                </a:solidFill>
                <a:hlinkClick r:id="rId5"/>
              </a:rPr>
              <a:t>“МОЛОДЬ</a:t>
            </a:r>
            <a:r>
              <a:rPr lang="ru-RU" b="1" dirty="0" smtClean="0">
                <a:solidFill>
                  <a:schemeClr val="tx2"/>
                </a:solidFill>
                <a:hlinkClick r:id="rId5"/>
              </a:rPr>
              <a:t>”</a:t>
            </a:r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КА1: МОБІЛЬНІСТЬ МОЛОДІ ТА МОЛОДІЖНИХ ПРАЦІВНИКІВ</a:t>
            </a:r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1</a:t>
            </a:r>
            <a:r>
              <a:rPr lang="ru-RU" b="1" dirty="0">
                <a:solidFill>
                  <a:schemeClr val="tx2"/>
                </a:solidFill>
              </a:rPr>
              <a:t>. МОЛОДІЖНІ ОБМІНИ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</a:t>
            </a:r>
            <a:r>
              <a:rPr lang="ru-RU" dirty="0" err="1">
                <a:solidFill>
                  <a:schemeClr val="tx2"/>
                </a:solidFill>
              </a:rPr>
              <a:t>зустрічі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двох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більше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груп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молодих</a:t>
            </a:r>
            <a:r>
              <a:rPr lang="ru-RU" dirty="0">
                <a:solidFill>
                  <a:schemeClr val="tx2"/>
                </a:solidFill>
              </a:rPr>
              <a:t> людей з </a:t>
            </a:r>
            <a:r>
              <a:rPr lang="ru-RU" dirty="0" err="1">
                <a:solidFill>
                  <a:schemeClr val="tx2"/>
                </a:solidFill>
              </a:rPr>
              <a:t>різних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країн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</a:t>
            </a:r>
            <a:r>
              <a:rPr lang="ru-RU" dirty="0" err="1">
                <a:solidFill>
                  <a:schemeClr val="tx2"/>
                </a:solidFill>
              </a:rPr>
              <a:t>тривалість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обміну</a:t>
            </a:r>
            <a:r>
              <a:rPr lang="ru-RU" dirty="0">
                <a:solidFill>
                  <a:schemeClr val="tx2"/>
                </a:solidFill>
              </a:rPr>
              <a:t>: 5–21 день;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</a:t>
            </a:r>
            <a:r>
              <a:rPr lang="ru-RU" dirty="0" err="1">
                <a:solidFill>
                  <a:schemeClr val="tx2"/>
                </a:solidFill>
              </a:rPr>
              <a:t>вік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учасників</a:t>
            </a:r>
            <a:r>
              <a:rPr lang="ru-RU" dirty="0">
                <a:solidFill>
                  <a:schemeClr val="tx2"/>
                </a:solidFill>
              </a:rPr>
              <a:t>: 13-30 </a:t>
            </a:r>
            <a:r>
              <a:rPr lang="ru-RU" dirty="0" err="1">
                <a:solidFill>
                  <a:schemeClr val="tx2"/>
                </a:solidFill>
              </a:rPr>
              <a:t>років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</a:t>
            </a:r>
            <a:r>
              <a:rPr lang="ru-RU" dirty="0" err="1">
                <a:solidFill>
                  <a:schemeClr val="tx2"/>
                </a:solidFill>
              </a:rPr>
              <a:t>кількість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учасників</a:t>
            </a:r>
            <a:r>
              <a:rPr lang="ru-RU" dirty="0">
                <a:solidFill>
                  <a:schemeClr val="tx2"/>
                </a:solidFill>
              </a:rPr>
              <a:t>: 16-60, </a:t>
            </a:r>
            <a:r>
              <a:rPr lang="ru-RU" dirty="0" err="1">
                <a:solidFill>
                  <a:schemeClr val="tx2"/>
                </a:solidFill>
              </a:rPr>
              <a:t>мінімум</a:t>
            </a:r>
            <a:r>
              <a:rPr lang="ru-RU" dirty="0">
                <a:solidFill>
                  <a:schemeClr val="tx2"/>
                </a:solidFill>
              </a:rPr>
              <a:t> 4 </a:t>
            </a:r>
            <a:r>
              <a:rPr lang="ru-RU" dirty="0" err="1">
                <a:solidFill>
                  <a:schemeClr val="tx2"/>
                </a:solidFill>
              </a:rPr>
              <a:t>учасники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кожної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групи</a:t>
            </a:r>
            <a:r>
              <a:rPr lang="ru-RU" dirty="0">
                <a:solidFill>
                  <a:schemeClr val="tx2"/>
                </a:solidFill>
              </a:rPr>
              <a:t> + 1 </a:t>
            </a:r>
            <a:r>
              <a:rPr lang="ru-RU" dirty="0" err="1">
                <a:solidFill>
                  <a:schemeClr val="tx2"/>
                </a:solidFill>
              </a:rPr>
              <a:t>лідер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групи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2. МОБІЛЬНІСТЬ МОЛОДІЖНИХ ПРАЦІВНИКІВ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заходи,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підтримують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професійний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розвиток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працівників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err="1">
                <a:solidFill>
                  <a:schemeClr val="tx2"/>
                </a:solidFill>
              </a:rPr>
              <a:t>молодіжних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організацій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</a:t>
            </a:r>
            <a:r>
              <a:rPr lang="ru-RU" dirty="0" err="1">
                <a:solidFill>
                  <a:schemeClr val="tx2"/>
                </a:solidFill>
              </a:rPr>
              <a:t>основні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типи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заходів</a:t>
            </a:r>
            <a:r>
              <a:rPr lang="ru-RU" dirty="0">
                <a:solidFill>
                  <a:schemeClr val="tx2"/>
                </a:solidFill>
              </a:rPr>
              <a:t>: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     </a:t>
            </a:r>
            <a:r>
              <a:rPr lang="en-US" dirty="0">
                <a:solidFill>
                  <a:schemeClr val="tx2"/>
                </a:solidFill>
              </a:rPr>
              <a:t>o </a:t>
            </a:r>
            <a:r>
              <a:rPr lang="ru-RU" dirty="0" err="1">
                <a:solidFill>
                  <a:schemeClr val="tx2"/>
                </a:solidFill>
              </a:rPr>
              <a:t>семінари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тренінгові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курси</a:t>
            </a:r>
            <a:r>
              <a:rPr lang="ru-RU" dirty="0">
                <a:solidFill>
                  <a:schemeClr val="tx2"/>
                </a:solidFill>
              </a:rPr>
              <a:t>, заходи з </a:t>
            </a:r>
            <a:r>
              <a:rPr lang="ru-RU" dirty="0" err="1">
                <a:solidFill>
                  <a:schemeClr val="tx2"/>
                </a:solidFill>
              </a:rPr>
              <a:t>налагодження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співпраці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навчальні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візити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     </a:t>
            </a:r>
            <a:r>
              <a:rPr lang="en-US" dirty="0">
                <a:solidFill>
                  <a:schemeClr val="tx2"/>
                </a:solidFill>
              </a:rPr>
              <a:t>o </a:t>
            </a:r>
            <a:r>
              <a:rPr lang="ru-RU" dirty="0" err="1">
                <a:solidFill>
                  <a:schemeClr val="tx2"/>
                </a:solidFill>
              </a:rPr>
              <a:t>стажування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спостереження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молодіжній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організації</a:t>
            </a:r>
            <a:r>
              <a:rPr lang="ru-RU" dirty="0">
                <a:solidFill>
                  <a:schemeClr val="tx2"/>
                </a:solidFill>
              </a:rPr>
              <a:t> за кордоном;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</a:t>
            </a:r>
            <a:r>
              <a:rPr lang="ru-RU" dirty="0" err="1">
                <a:solidFill>
                  <a:schemeClr val="tx2"/>
                </a:solidFill>
              </a:rPr>
              <a:t>тривалість</a:t>
            </a:r>
            <a:r>
              <a:rPr lang="ru-RU" dirty="0">
                <a:solidFill>
                  <a:schemeClr val="tx2"/>
                </a:solidFill>
              </a:rPr>
              <a:t> заходу: 2 </a:t>
            </a:r>
            <a:r>
              <a:rPr lang="ru-RU" dirty="0" err="1">
                <a:solidFill>
                  <a:schemeClr val="tx2"/>
                </a:solidFill>
              </a:rPr>
              <a:t>дні</a:t>
            </a:r>
            <a:r>
              <a:rPr lang="ru-RU" dirty="0">
                <a:solidFill>
                  <a:schemeClr val="tx2"/>
                </a:solidFill>
              </a:rPr>
              <a:t> – 2 </a:t>
            </a:r>
            <a:r>
              <a:rPr lang="ru-RU" dirty="0" err="1">
                <a:solidFill>
                  <a:schemeClr val="tx2"/>
                </a:solidFill>
              </a:rPr>
              <a:t>місяці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без </a:t>
            </a:r>
            <a:r>
              <a:rPr lang="ru-RU" dirty="0" err="1">
                <a:solidFill>
                  <a:schemeClr val="tx2"/>
                </a:solidFill>
              </a:rPr>
              <a:t>вікових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обмежень</a:t>
            </a:r>
            <a:r>
              <a:rPr lang="ru-RU" dirty="0">
                <a:solidFill>
                  <a:schemeClr val="tx2"/>
                </a:solidFill>
              </a:rPr>
              <a:t>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</a:t>
            </a:r>
            <a:r>
              <a:rPr lang="ru-RU" dirty="0" err="1">
                <a:solidFill>
                  <a:schemeClr val="tx2"/>
                </a:solidFill>
              </a:rPr>
              <a:t>кількість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учасників</a:t>
            </a:r>
            <a:r>
              <a:rPr lang="ru-RU" dirty="0">
                <a:solidFill>
                  <a:schemeClr val="tx2"/>
                </a:solidFill>
              </a:rPr>
              <a:t>: до 50 (</a:t>
            </a:r>
            <a:r>
              <a:rPr lang="ru-RU" dirty="0" err="1">
                <a:solidFill>
                  <a:schemeClr val="tx2"/>
                </a:solidFill>
              </a:rPr>
              <a:t>включно</a:t>
            </a:r>
            <a:r>
              <a:rPr lang="ru-RU" dirty="0">
                <a:solidFill>
                  <a:schemeClr val="tx2"/>
                </a:solidFill>
              </a:rPr>
              <a:t> з тренерами та </a:t>
            </a:r>
            <a:r>
              <a:rPr lang="ru-RU" dirty="0" err="1">
                <a:solidFill>
                  <a:schemeClr val="tx2"/>
                </a:solidFill>
              </a:rPr>
              <a:t>фасилітаторами</a:t>
            </a:r>
            <a:r>
              <a:rPr lang="ru-RU" dirty="0" smtClean="0">
                <a:solidFill>
                  <a:schemeClr val="tx2"/>
                </a:solidFill>
              </a:rPr>
              <a:t>).</a:t>
            </a:r>
            <a:endParaRPr lang="uk-UA" dirty="0">
              <a:solidFill>
                <a:schemeClr val="tx2"/>
              </a:solidFill>
            </a:endParaRPr>
          </a:p>
          <a:p>
            <a:endParaRPr lang="uk-UA" b="1" u="sng" dirty="0" smtClean="0">
              <a:solidFill>
                <a:schemeClr val="tx2"/>
              </a:solidFill>
            </a:endParaRPr>
          </a:p>
          <a:p>
            <a:r>
              <a:rPr lang="uk-UA" b="1" u="sng" dirty="0" smtClean="0">
                <a:solidFill>
                  <a:schemeClr val="tx2"/>
                </a:solidFill>
              </a:rPr>
              <a:t>Детальна інформація за посиланням: </a:t>
            </a:r>
            <a:r>
              <a:rPr lang="en-US" dirty="0">
                <a:hlinkClick r:id="rId6"/>
              </a:rPr>
              <a:t>https://erasmusplus.org.ua/erasmus/molod/ka1-mobilnist-molodi.html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41564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МОЖЛИВОСТІ </a:t>
            </a:r>
            <a:r>
              <a:rPr lang="en-US" b="1" dirty="0">
                <a:solidFill>
                  <a:schemeClr val="tx2"/>
                </a:solidFill>
              </a:rPr>
              <a:t>ERASMUS+ </a:t>
            </a:r>
            <a:r>
              <a:rPr lang="ru-RU" b="1" dirty="0">
                <a:solidFill>
                  <a:schemeClr val="tx2"/>
                </a:solidFill>
              </a:rPr>
              <a:t>У СФЕРІ </a:t>
            </a:r>
            <a:r>
              <a:rPr lang="ru-RU" b="1" dirty="0">
                <a:solidFill>
                  <a:schemeClr val="tx2"/>
                </a:solidFill>
                <a:hlinkClick r:id="rId5"/>
              </a:rPr>
              <a:t>“МОЛОДЬ”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КА2:</a:t>
            </a:r>
            <a:r>
              <a:rPr lang="ru-RU" b="1" dirty="0">
                <a:solidFill>
                  <a:schemeClr val="tx2"/>
                </a:solidFill>
              </a:rPr>
              <a:t> </a:t>
            </a:r>
            <a:r>
              <a:rPr lang="ru-RU" b="1" dirty="0" smtClean="0">
                <a:solidFill>
                  <a:schemeClr val="tx2"/>
                </a:solidFill>
              </a:rPr>
              <a:t>ПРОЕКТИ СПІВПРАЦІ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1</a:t>
            </a:r>
            <a:r>
              <a:rPr lang="ru-RU" sz="1600" b="1" dirty="0">
                <a:solidFill>
                  <a:schemeClr val="tx2"/>
                </a:solidFill>
              </a:rPr>
              <a:t>. СТРАТЕГІЧНІ ПАРТНЕРСТВА У СФЕРІ МОЛОДІ - як партнер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• </a:t>
            </a:r>
            <a:r>
              <a:rPr lang="ru-RU" sz="1600" dirty="0" err="1">
                <a:solidFill>
                  <a:schemeClr val="tx2"/>
                </a:solidFill>
              </a:rPr>
              <a:t>впровадження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інноваційних</a:t>
            </a:r>
            <a:r>
              <a:rPr lang="ru-RU" sz="1600" dirty="0">
                <a:solidFill>
                  <a:schemeClr val="tx2"/>
                </a:solidFill>
              </a:rPr>
              <a:t> практик та </a:t>
            </a:r>
            <a:r>
              <a:rPr lang="ru-RU" sz="1600" dirty="0" err="1">
                <a:solidFill>
                  <a:schemeClr val="tx2"/>
                </a:solidFill>
              </a:rPr>
              <a:t>реалізація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спільних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ініціатив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із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розвитку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співробітництва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навчання</a:t>
            </a:r>
            <a:r>
              <a:rPr lang="ru-RU" sz="1600" dirty="0">
                <a:solidFill>
                  <a:schemeClr val="tx2"/>
                </a:solidFill>
              </a:rPr>
              <a:t> та </a:t>
            </a:r>
            <a:r>
              <a:rPr lang="ru-RU" sz="1600" dirty="0" err="1">
                <a:solidFill>
                  <a:schemeClr val="tx2"/>
                </a:solidFill>
              </a:rPr>
              <a:t>обміну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досвідом</a:t>
            </a:r>
            <a:r>
              <a:rPr lang="ru-RU" sz="1600" dirty="0">
                <a:solidFill>
                  <a:schemeClr val="tx2"/>
                </a:solidFill>
              </a:rPr>
              <a:t> на </a:t>
            </a:r>
            <a:r>
              <a:rPr lang="ru-RU" sz="1600" dirty="0" err="1">
                <a:solidFill>
                  <a:schemeClr val="tx2"/>
                </a:solidFill>
              </a:rPr>
              <a:t>європейському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рівні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• </a:t>
            </a:r>
            <a:r>
              <a:rPr lang="ru-RU" sz="1600" dirty="0" err="1">
                <a:solidFill>
                  <a:schemeClr val="tx2"/>
                </a:solidFill>
              </a:rPr>
              <a:t>мінімум</a:t>
            </a:r>
            <a:r>
              <a:rPr lang="ru-RU" sz="1600" dirty="0">
                <a:solidFill>
                  <a:schemeClr val="tx2"/>
                </a:solidFill>
              </a:rPr>
              <a:t> 2 </a:t>
            </a:r>
            <a:r>
              <a:rPr lang="ru-RU" sz="1600" dirty="0" err="1">
                <a:solidFill>
                  <a:schemeClr val="tx2"/>
                </a:solidFill>
              </a:rPr>
              <a:t>організації</a:t>
            </a:r>
            <a:r>
              <a:rPr lang="ru-RU" sz="1600" dirty="0">
                <a:solidFill>
                  <a:schemeClr val="tx2"/>
                </a:solidFill>
              </a:rPr>
              <a:t> з </a:t>
            </a:r>
            <a:r>
              <a:rPr lang="ru-RU" sz="1600" dirty="0" err="1">
                <a:solidFill>
                  <a:schemeClr val="tx2"/>
                </a:solidFill>
              </a:rPr>
              <a:t>двох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різних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країн-членів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програми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• участь </a:t>
            </a:r>
            <a:r>
              <a:rPr lang="ru-RU" sz="1600" dirty="0" err="1">
                <a:solidFill>
                  <a:schemeClr val="tx2"/>
                </a:solidFill>
              </a:rPr>
              <a:t>країн-партнерів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має</a:t>
            </a:r>
            <a:r>
              <a:rPr lang="ru-RU" sz="1600" dirty="0">
                <a:solidFill>
                  <a:schemeClr val="tx2"/>
                </a:solidFill>
              </a:rPr>
              <a:t> бути детально </a:t>
            </a:r>
            <a:r>
              <a:rPr lang="ru-RU" sz="1600" dirty="0" err="1">
                <a:solidFill>
                  <a:schemeClr val="tx2"/>
                </a:solidFill>
              </a:rPr>
              <a:t>обгрунтована</a:t>
            </a:r>
            <a:r>
              <a:rPr lang="ru-RU" sz="1600" dirty="0">
                <a:solidFill>
                  <a:schemeClr val="tx2"/>
                </a:solidFill>
              </a:rPr>
              <a:t> та </a:t>
            </a:r>
            <a:r>
              <a:rPr lang="ru-RU" sz="1600" dirty="0" err="1">
                <a:solidFill>
                  <a:schemeClr val="tx2"/>
                </a:solidFill>
              </a:rPr>
              <a:t>становити</a:t>
            </a:r>
            <a:r>
              <a:rPr lang="ru-RU" sz="1600" dirty="0">
                <a:solidFill>
                  <a:schemeClr val="tx2"/>
                </a:solidFill>
              </a:rPr>
              <a:t> "</a:t>
            </a:r>
            <a:r>
              <a:rPr lang="ru-RU" sz="1600" dirty="0" err="1">
                <a:solidFill>
                  <a:schemeClr val="tx2"/>
                </a:solidFill>
              </a:rPr>
              <a:t>додану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вартість</a:t>
            </a:r>
            <a:r>
              <a:rPr lang="ru-RU" sz="1600" dirty="0">
                <a:solidFill>
                  <a:schemeClr val="tx2"/>
                </a:solidFill>
              </a:rPr>
              <a:t>" для проекту;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• </a:t>
            </a:r>
            <a:r>
              <a:rPr lang="ru-RU" sz="1600" dirty="0" err="1">
                <a:solidFill>
                  <a:schemeClr val="tx2"/>
                </a:solidFill>
              </a:rPr>
              <a:t>тривалість</a:t>
            </a:r>
            <a:r>
              <a:rPr lang="ru-RU" sz="1600" dirty="0">
                <a:solidFill>
                  <a:schemeClr val="tx2"/>
                </a:solidFill>
              </a:rPr>
              <a:t> проекту: 6 – 36 </a:t>
            </a:r>
            <a:r>
              <a:rPr lang="ru-RU" sz="1600" dirty="0" err="1">
                <a:solidFill>
                  <a:schemeClr val="tx2"/>
                </a:solidFill>
              </a:rPr>
              <a:t>місяців</a:t>
            </a:r>
            <a:r>
              <a:rPr lang="ru-RU" sz="1600" dirty="0" smtClean="0">
                <a:solidFill>
                  <a:schemeClr val="tx2"/>
                </a:solidFill>
              </a:rPr>
              <a:t>;</a:t>
            </a:r>
            <a:r>
              <a:rPr lang="en-US" sz="1600" dirty="0">
                <a:solidFill>
                  <a:schemeClr val="tx2"/>
                </a:solidFill>
              </a:rPr>
              <a:t> 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2. </a:t>
            </a:r>
            <a:r>
              <a:rPr lang="ru-RU" sz="1600" b="1" dirty="0">
                <a:solidFill>
                  <a:schemeClr val="tx2"/>
                </a:solidFill>
              </a:rPr>
              <a:t>РОЗВИТОК ПОТЕНЦІАЛУ У СФЕРІ МОЛОДІ (</a:t>
            </a:r>
            <a:r>
              <a:rPr lang="ru-RU" sz="1600" b="1" dirty="0" err="1">
                <a:solidFill>
                  <a:schemeClr val="tx2"/>
                </a:solidFill>
              </a:rPr>
              <a:t>Молодіжне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err="1">
                <a:solidFill>
                  <a:schemeClr val="tx2"/>
                </a:solidFill>
              </a:rPr>
              <a:t>вікно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err="1">
                <a:solidFill>
                  <a:schemeClr val="tx2"/>
                </a:solidFill>
              </a:rPr>
              <a:t>Східного</a:t>
            </a:r>
            <a:r>
              <a:rPr lang="ru-RU" sz="1600" b="1" dirty="0">
                <a:solidFill>
                  <a:schemeClr val="tx2"/>
                </a:solidFill>
              </a:rPr>
              <a:t> партнерства) - як </a:t>
            </a:r>
            <a:r>
              <a:rPr lang="ru-RU" sz="1600" b="1" dirty="0" err="1">
                <a:solidFill>
                  <a:schemeClr val="tx2"/>
                </a:solidFill>
              </a:rPr>
              <a:t>аплікант</a:t>
            </a:r>
            <a:r>
              <a:rPr lang="ru-RU" sz="1600" b="1" dirty="0">
                <a:solidFill>
                  <a:schemeClr val="tx2"/>
                </a:solidFill>
              </a:rPr>
              <a:t>/ партнер: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• </a:t>
            </a:r>
            <a:r>
              <a:rPr lang="ru-RU" sz="1600" dirty="0" err="1">
                <a:solidFill>
                  <a:schemeClr val="tx2"/>
                </a:solidFill>
              </a:rPr>
              <a:t>типи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проектів</a:t>
            </a:r>
            <a:r>
              <a:rPr lang="ru-RU" sz="1600" dirty="0">
                <a:solidFill>
                  <a:schemeClr val="tx2"/>
                </a:solidFill>
              </a:rPr>
              <a:t>: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     </a:t>
            </a:r>
            <a:r>
              <a:rPr lang="en-US" sz="1600" dirty="0">
                <a:solidFill>
                  <a:schemeClr val="tx2"/>
                </a:solidFill>
              </a:rPr>
              <a:t>o </a:t>
            </a:r>
            <a:r>
              <a:rPr lang="ru-RU" sz="1600" dirty="0" err="1">
                <a:solidFill>
                  <a:schemeClr val="tx2"/>
                </a:solidFill>
              </a:rPr>
              <a:t>стажування</a:t>
            </a:r>
            <a:r>
              <a:rPr lang="ru-RU" sz="1600" dirty="0">
                <a:solidFill>
                  <a:schemeClr val="tx2"/>
                </a:solidFill>
              </a:rPr>
              <a:t> в </a:t>
            </a:r>
            <a:r>
              <a:rPr lang="ru-RU" sz="1600" dirty="0" err="1">
                <a:solidFill>
                  <a:schemeClr val="tx2"/>
                </a:solidFill>
              </a:rPr>
              <a:t>сфері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громадянського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суспільства</a:t>
            </a:r>
            <a:r>
              <a:rPr lang="ru-RU" sz="1600" dirty="0">
                <a:solidFill>
                  <a:schemeClr val="tx2"/>
                </a:solidFill>
              </a:rPr>
              <a:t> для </a:t>
            </a:r>
            <a:r>
              <a:rPr lang="ru-RU" sz="1600" dirty="0" err="1">
                <a:solidFill>
                  <a:schemeClr val="tx2"/>
                </a:solidFill>
              </a:rPr>
              <a:t>молоді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     </a:t>
            </a:r>
            <a:r>
              <a:rPr lang="en-US" sz="1600" dirty="0">
                <a:solidFill>
                  <a:schemeClr val="tx2"/>
                </a:solidFill>
              </a:rPr>
              <a:t>o </a:t>
            </a:r>
            <a:r>
              <a:rPr lang="ru-RU" sz="1600" dirty="0">
                <a:solidFill>
                  <a:schemeClr val="tx2"/>
                </a:solidFill>
              </a:rPr>
              <a:t>партнерство для </a:t>
            </a:r>
            <a:r>
              <a:rPr lang="ru-RU" sz="1600" dirty="0" err="1">
                <a:solidFill>
                  <a:schemeClr val="tx2"/>
                </a:solidFill>
              </a:rPr>
              <a:t>підприємництва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• </a:t>
            </a:r>
            <a:r>
              <a:rPr lang="ru-RU" sz="1600" dirty="0" err="1">
                <a:solidFill>
                  <a:schemeClr val="tx2"/>
                </a:solidFill>
              </a:rPr>
              <a:t>мінімум</a:t>
            </a:r>
            <a:r>
              <a:rPr lang="ru-RU" sz="1600" dirty="0">
                <a:solidFill>
                  <a:schemeClr val="tx2"/>
                </a:solidFill>
              </a:rPr>
              <a:t> 3 </a:t>
            </a:r>
            <a:r>
              <a:rPr lang="ru-RU" sz="1600" dirty="0" err="1">
                <a:solidFill>
                  <a:schemeClr val="tx2"/>
                </a:solidFill>
              </a:rPr>
              <a:t>партнери</a:t>
            </a:r>
            <a:r>
              <a:rPr lang="ru-RU" sz="1600" dirty="0">
                <a:solidFill>
                  <a:schemeClr val="tx2"/>
                </a:solidFill>
              </a:rPr>
              <a:t>: </a:t>
            </a:r>
            <a:r>
              <a:rPr lang="ru-RU" sz="1600" dirty="0" err="1">
                <a:solidFill>
                  <a:schemeClr val="tx2"/>
                </a:solidFill>
              </a:rPr>
              <a:t>організації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тільки</a:t>
            </a:r>
            <a:r>
              <a:rPr lang="ru-RU" sz="1600" dirty="0">
                <a:solidFill>
                  <a:schemeClr val="tx2"/>
                </a:solidFill>
              </a:rPr>
              <a:t> з </a:t>
            </a:r>
            <a:r>
              <a:rPr lang="ru-RU" sz="1600" dirty="0" err="1">
                <a:solidFill>
                  <a:schemeClr val="tx2"/>
                </a:solidFill>
              </a:rPr>
              <a:t>країн-членів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програми</a:t>
            </a:r>
            <a:r>
              <a:rPr lang="ru-RU" sz="1600" dirty="0">
                <a:solidFill>
                  <a:schemeClr val="tx2"/>
                </a:solidFill>
              </a:rPr>
              <a:t> (</a:t>
            </a:r>
            <a:r>
              <a:rPr lang="ru-RU" sz="1600" dirty="0" err="1">
                <a:solidFill>
                  <a:schemeClr val="tx2"/>
                </a:solidFill>
              </a:rPr>
              <a:t>мінімум</a:t>
            </a:r>
            <a:r>
              <a:rPr lang="ru-RU" sz="1600" dirty="0">
                <a:solidFill>
                  <a:schemeClr val="tx2"/>
                </a:solidFill>
              </a:rPr>
              <a:t> 1 </a:t>
            </a:r>
            <a:r>
              <a:rPr lang="ru-RU" sz="1600" dirty="0" err="1">
                <a:solidFill>
                  <a:schemeClr val="tx2"/>
                </a:solidFill>
              </a:rPr>
              <a:t>пратнер</a:t>
            </a:r>
            <a:r>
              <a:rPr lang="ru-RU" sz="1600" dirty="0">
                <a:solidFill>
                  <a:schemeClr val="tx2"/>
                </a:solidFill>
              </a:rPr>
              <a:t>) та </a:t>
            </a:r>
            <a:r>
              <a:rPr lang="ru-RU" sz="1600" dirty="0" err="1">
                <a:solidFill>
                  <a:schemeClr val="tx2"/>
                </a:solidFill>
              </a:rPr>
              <a:t>країн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Східного</a:t>
            </a:r>
            <a:r>
              <a:rPr lang="ru-RU" sz="1600" dirty="0">
                <a:solidFill>
                  <a:schemeClr val="tx2"/>
                </a:solidFill>
              </a:rPr>
              <a:t> партнерства (</a:t>
            </a:r>
            <a:r>
              <a:rPr lang="ru-RU" sz="1600" dirty="0" err="1">
                <a:solidFill>
                  <a:schemeClr val="tx2"/>
                </a:solidFill>
              </a:rPr>
              <a:t>мінімум</a:t>
            </a:r>
            <a:r>
              <a:rPr lang="ru-RU" sz="1600" dirty="0">
                <a:solidFill>
                  <a:schemeClr val="tx2"/>
                </a:solidFill>
              </a:rPr>
              <a:t> 1 партнер);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• </a:t>
            </a:r>
            <a:r>
              <a:rPr lang="ru-RU" sz="1600" dirty="0" err="1">
                <a:solidFill>
                  <a:schemeClr val="tx2"/>
                </a:solidFill>
              </a:rPr>
              <a:t>аплікант</a:t>
            </a:r>
            <a:r>
              <a:rPr lang="ru-RU" sz="1600" dirty="0">
                <a:solidFill>
                  <a:schemeClr val="tx2"/>
                </a:solidFill>
              </a:rPr>
              <a:t> – з </a:t>
            </a:r>
            <a:r>
              <a:rPr lang="ru-RU" sz="1600" dirty="0" err="1">
                <a:solidFill>
                  <a:schemeClr val="tx2"/>
                </a:solidFill>
              </a:rPr>
              <a:t>країни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Східного</a:t>
            </a:r>
            <a:r>
              <a:rPr lang="ru-RU" sz="1600" dirty="0">
                <a:solidFill>
                  <a:schemeClr val="tx2"/>
                </a:solidFill>
              </a:rPr>
              <a:t> партнерства (</a:t>
            </a:r>
            <a:r>
              <a:rPr lang="ru-RU" sz="1600" dirty="0" err="1">
                <a:solidFill>
                  <a:schemeClr val="tx2"/>
                </a:solidFill>
              </a:rPr>
              <a:t>українські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організації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можуть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подавати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проекти</a:t>
            </a:r>
            <a:r>
              <a:rPr lang="ru-RU" sz="1600" dirty="0">
                <a:solidFill>
                  <a:schemeClr val="tx2"/>
                </a:solidFill>
              </a:rPr>
              <a:t>);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• </a:t>
            </a:r>
            <a:r>
              <a:rPr lang="ru-RU" sz="1600" dirty="0" err="1">
                <a:solidFill>
                  <a:schemeClr val="tx2"/>
                </a:solidFill>
              </a:rPr>
              <a:t>тривалість</a:t>
            </a:r>
            <a:r>
              <a:rPr lang="ru-RU" sz="1600" dirty="0">
                <a:solidFill>
                  <a:schemeClr val="tx2"/>
                </a:solidFill>
              </a:rPr>
              <a:t> проекту: 9 – 24 </a:t>
            </a:r>
            <a:r>
              <a:rPr lang="ru-RU" sz="1600" dirty="0" err="1" smtClean="0">
                <a:solidFill>
                  <a:schemeClr val="tx2"/>
                </a:solidFill>
              </a:rPr>
              <a:t>місяці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  <a:p>
            <a:endParaRPr lang="uk-UA" sz="1600" dirty="0">
              <a:solidFill>
                <a:schemeClr val="tx2"/>
              </a:solidFill>
            </a:endParaRPr>
          </a:p>
          <a:p>
            <a:r>
              <a:rPr lang="uk-UA" sz="1600" b="1" u="sng" dirty="0" smtClean="0">
                <a:solidFill>
                  <a:schemeClr val="tx2"/>
                </a:solidFill>
              </a:rPr>
              <a:t>Детальна інформація за посиланням:</a:t>
            </a:r>
            <a:r>
              <a:rPr lang="uk-UA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>
                <a:hlinkClick r:id="rId6"/>
              </a:rPr>
              <a:t>https://erasmusplus.org.ua/erasmus/molod/ka2-proekty-spivpratsi.html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МОЖЛИВОСТІ </a:t>
            </a:r>
            <a:r>
              <a:rPr lang="en-US" b="1" dirty="0">
                <a:solidFill>
                  <a:schemeClr val="tx2"/>
                </a:solidFill>
              </a:rPr>
              <a:t>ERASMUS+ </a:t>
            </a:r>
            <a:r>
              <a:rPr lang="ru-RU" b="1" dirty="0">
                <a:solidFill>
                  <a:schemeClr val="tx2"/>
                </a:solidFill>
              </a:rPr>
              <a:t>У СФЕРІ </a:t>
            </a:r>
            <a:r>
              <a:rPr lang="ru-RU" b="1" dirty="0">
                <a:solidFill>
                  <a:schemeClr val="tx2"/>
                </a:solidFill>
                <a:hlinkClick r:id="rId5"/>
              </a:rPr>
              <a:t>“МОЛОДЬ”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КА3:</a:t>
            </a:r>
            <a:r>
              <a:rPr lang="ru-RU" b="1" dirty="0">
                <a:solidFill>
                  <a:schemeClr val="tx2"/>
                </a:solidFill>
              </a:rPr>
              <a:t> </a:t>
            </a:r>
            <a:r>
              <a:rPr lang="ru-RU" b="1" dirty="0" smtClean="0">
                <a:solidFill>
                  <a:schemeClr val="tx2"/>
                </a:solidFill>
              </a:rPr>
              <a:t>ПІДТРИМКА РЕФОРМ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ПРОЕКТИ </a:t>
            </a:r>
            <a:r>
              <a:rPr lang="ru-RU" b="1" dirty="0">
                <a:solidFill>
                  <a:schemeClr val="tx2"/>
                </a:solidFill>
              </a:rPr>
              <a:t>МОЛОДІЖНИХ ДІАЛОГІВ: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</a:t>
            </a:r>
            <a:r>
              <a:rPr lang="ru-RU" dirty="0" err="1">
                <a:solidFill>
                  <a:schemeClr val="tx2"/>
                </a:solidFill>
              </a:rPr>
              <a:t>зустрічі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між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молодими</a:t>
            </a:r>
            <a:r>
              <a:rPr lang="ru-RU" dirty="0">
                <a:solidFill>
                  <a:schemeClr val="tx2"/>
                </a:solidFill>
              </a:rPr>
              <a:t> людьми та </a:t>
            </a:r>
            <a:r>
              <a:rPr lang="ru-RU" dirty="0" err="1">
                <a:solidFill>
                  <a:schemeClr val="tx2"/>
                </a:solidFill>
              </a:rPr>
              <a:t>тими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хто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приймають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рішення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молодіжній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сфері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представниками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влади</a:t>
            </a:r>
            <a:r>
              <a:rPr lang="ru-RU" dirty="0">
                <a:solidFill>
                  <a:schemeClr val="tx2"/>
                </a:solidFill>
              </a:rPr>
              <a:t>);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заходи </a:t>
            </a:r>
            <a:r>
              <a:rPr lang="ru-RU" dirty="0" err="1">
                <a:solidFill>
                  <a:schemeClr val="tx2"/>
                </a:solidFill>
              </a:rPr>
              <a:t>проходять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тільки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країнах</a:t>
            </a:r>
            <a:r>
              <a:rPr lang="ru-RU" dirty="0">
                <a:solidFill>
                  <a:schemeClr val="tx2"/>
                </a:solidFill>
              </a:rPr>
              <a:t>-членах </a:t>
            </a:r>
            <a:r>
              <a:rPr lang="ru-RU" dirty="0" err="1">
                <a:solidFill>
                  <a:schemeClr val="tx2"/>
                </a:solidFill>
              </a:rPr>
              <a:t>програми</a:t>
            </a:r>
            <a:r>
              <a:rPr lang="ru-RU" dirty="0">
                <a:solidFill>
                  <a:schemeClr val="tx2"/>
                </a:solidFill>
              </a:rPr>
              <a:t>;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</a:t>
            </a:r>
            <a:r>
              <a:rPr lang="ru-RU" dirty="0" err="1">
                <a:solidFill>
                  <a:schemeClr val="tx2"/>
                </a:solidFill>
              </a:rPr>
              <a:t>учасники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партнерських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країн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можуть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брати</a:t>
            </a:r>
            <a:r>
              <a:rPr lang="ru-RU" dirty="0">
                <a:solidFill>
                  <a:schemeClr val="tx2"/>
                </a:solidFill>
              </a:rPr>
              <a:t> участь у </a:t>
            </a:r>
            <a:r>
              <a:rPr lang="ru-RU" dirty="0" err="1">
                <a:solidFill>
                  <a:schemeClr val="tx2"/>
                </a:solidFill>
              </a:rPr>
              <a:t>транснаціональних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семінарах</a:t>
            </a:r>
            <a:r>
              <a:rPr lang="ru-RU" dirty="0">
                <a:solidFill>
                  <a:schemeClr val="tx2"/>
                </a:solidFill>
              </a:rPr>
              <a:t>;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</a:t>
            </a:r>
            <a:r>
              <a:rPr lang="ru-RU" dirty="0" err="1">
                <a:solidFill>
                  <a:schemeClr val="tx2"/>
                </a:solidFill>
              </a:rPr>
              <a:t>тривалість</a:t>
            </a:r>
            <a:r>
              <a:rPr lang="ru-RU" dirty="0">
                <a:solidFill>
                  <a:schemeClr val="tx2"/>
                </a:solidFill>
              </a:rPr>
              <a:t> проекту: 3 - 24 </a:t>
            </a:r>
            <a:r>
              <a:rPr lang="ru-RU" dirty="0" err="1">
                <a:solidFill>
                  <a:schemeClr val="tx2"/>
                </a:solidFill>
              </a:rPr>
              <a:t>місяці</a:t>
            </a:r>
            <a:r>
              <a:rPr lang="ru-RU" dirty="0">
                <a:solidFill>
                  <a:schemeClr val="tx2"/>
                </a:solidFill>
              </a:rPr>
              <a:t>;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</a:t>
            </a:r>
            <a:r>
              <a:rPr lang="ru-RU" dirty="0" err="1">
                <a:solidFill>
                  <a:schemeClr val="tx2"/>
                </a:solidFill>
              </a:rPr>
              <a:t>учасники</a:t>
            </a:r>
            <a:r>
              <a:rPr lang="ru-RU" dirty="0">
                <a:solidFill>
                  <a:schemeClr val="tx2"/>
                </a:solidFill>
              </a:rPr>
              <a:t>: </a:t>
            </a:r>
            <a:r>
              <a:rPr lang="ru-RU" dirty="0" err="1">
                <a:solidFill>
                  <a:schemeClr val="tx2"/>
                </a:solidFill>
              </a:rPr>
              <a:t>молоді</a:t>
            </a:r>
            <a:r>
              <a:rPr lang="ru-RU" dirty="0">
                <a:solidFill>
                  <a:schemeClr val="tx2"/>
                </a:solidFill>
              </a:rPr>
              <a:t> люди (13 – 30 </a:t>
            </a:r>
            <a:r>
              <a:rPr lang="ru-RU" dirty="0" err="1">
                <a:solidFill>
                  <a:schemeClr val="tx2"/>
                </a:solidFill>
              </a:rPr>
              <a:t>років</a:t>
            </a:r>
            <a:r>
              <a:rPr lang="ru-RU" dirty="0">
                <a:solidFill>
                  <a:schemeClr val="tx2"/>
                </a:solidFill>
              </a:rPr>
              <a:t>) та </a:t>
            </a:r>
            <a:r>
              <a:rPr lang="ru-RU" dirty="0" err="1">
                <a:solidFill>
                  <a:schemeClr val="tx2"/>
                </a:solidFill>
              </a:rPr>
              <a:t>представники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влади</a:t>
            </a:r>
            <a:r>
              <a:rPr lang="ru-RU" dirty="0">
                <a:solidFill>
                  <a:schemeClr val="tx2"/>
                </a:solidFill>
              </a:rPr>
              <a:t> (без </a:t>
            </a:r>
            <a:r>
              <a:rPr lang="ru-RU" dirty="0" err="1">
                <a:solidFill>
                  <a:schemeClr val="tx2"/>
                </a:solidFill>
              </a:rPr>
              <a:t>вікових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обмежень</a:t>
            </a:r>
            <a:r>
              <a:rPr lang="ru-RU" dirty="0">
                <a:solidFill>
                  <a:schemeClr val="tx2"/>
                </a:solidFill>
              </a:rPr>
              <a:t>);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• </a:t>
            </a:r>
            <a:r>
              <a:rPr lang="ru-RU" dirty="0" err="1">
                <a:solidFill>
                  <a:schemeClr val="tx2"/>
                </a:solidFill>
              </a:rPr>
              <a:t>мінімум</a:t>
            </a:r>
            <a:r>
              <a:rPr lang="ru-RU" dirty="0">
                <a:solidFill>
                  <a:schemeClr val="tx2"/>
                </a:solidFill>
              </a:rPr>
              <a:t> 30 </a:t>
            </a:r>
            <a:r>
              <a:rPr lang="ru-RU" dirty="0" err="1" smtClean="0">
                <a:solidFill>
                  <a:schemeClr val="tx2"/>
                </a:solidFill>
              </a:rPr>
              <a:t>учасників</a:t>
            </a:r>
            <a:r>
              <a:rPr lang="ru-RU" dirty="0">
                <a:solidFill>
                  <a:schemeClr val="tx2"/>
                </a:solidFill>
              </a:rPr>
              <a:t>.</a:t>
            </a:r>
            <a:endParaRPr lang="uk-UA" dirty="0">
              <a:solidFill>
                <a:schemeClr val="tx2"/>
              </a:solidFill>
            </a:endParaRPr>
          </a:p>
          <a:p>
            <a:endParaRPr lang="uk-UA" b="1" u="sng" dirty="0" smtClean="0">
              <a:solidFill>
                <a:schemeClr val="tx2"/>
              </a:solidFill>
            </a:endParaRPr>
          </a:p>
          <a:p>
            <a:r>
              <a:rPr lang="uk-UA" b="1" u="sng" dirty="0" smtClean="0">
                <a:solidFill>
                  <a:schemeClr val="tx2"/>
                </a:solidFill>
              </a:rPr>
              <a:t>Детальна </a:t>
            </a:r>
            <a:r>
              <a:rPr lang="uk-UA" b="1" u="sng" dirty="0">
                <a:solidFill>
                  <a:schemeClr val="tx2"/>
                </a:solidFill>
              </a:rPr>
              <a:t>інформація за посиланням: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en-US" dirty="0">
                <a:hlinkClick r:id="rId6"/>
              </a:rPr>
              <a:t>https://erasmusplus.org.ua/erasmus/molod/ka3-pidtrymka-reform.html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u="sng" dirty="0" smtClean="0">
                <a:solidFill>
                  <a:schemeClr val="tx2"/>
                </a:solidFill>
              </a:rPr>
              <a:t>СПОРТ</a:t>
            </a:r>
          </a:p>
          <a:p>
            <a:pPr algn="ctr"/>
            <a:endParaRPr lang="uk-UA" b="1" u="sng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СПІЛЬНІ </a:t>
            </a:r>
            <a:r>
              <a:rPr lang="ru-RU" b="1" dirty="0" smtClean="0">
                <a:solidFill>
                  <a:schemeClr val="tx2"/>
                </a:solidFill>
              </a:rPr>
              <a:t>ПАРТНЕРСТВА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Для </a:t>
            </a:r>
            <a:r>
              <a:rPr lang="ru-RU" dirty="0" err="1">
                <a:solidFill>
                  <a:schemeClr val="tx2"/>
                </a:solidFill>
              </a:rPr>
              <a:t>організацій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країн-партнерів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програми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Еразмус</a:t>
            </a:r>
            <a:r>
              <a:rPr lang="ru-RU" dirty="0">
                <a:solidFill>
                  <a:schemeClr val="tx2"/>
                </a:solidFill>
              </a:rPr>
              <a:t>+, </a:t>
            </a:r>
            <a:r>
              <a:rPr lang="ru-RU" dirty="0" err="1">
                <a:solidFill>
                  <a:schemeClr val="tx2"/>
                </a:solidFill>
              </a:rPr>
              <a:t>включаючи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Україну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відкритий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напрям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err="1">
                <a:solidFill>
                  <a:schemeClr val="tx2"/>
                </a:solidFill>
              </a:rPr>
              <a:t>спільних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партнерств, </a:t>
            </a:r>
            <a:r>
              <a:rPr lang="ru-RU" dirty="0" err="1" smtClean="0">
                <a:solidFill>
                  <a:schemeClr val="tx2"/>
                </a:solidFill>
              </a:rPr>
              <a:t>які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дозволяють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організаціям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розвивати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зміцнювати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мережі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виробляти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матеріальні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продукти</a:t>
            </a:r>
            <a:r>
              <a:rPr lang="ru-RU" dirty="0">
                <a:solidFill>
                  <a:schemeClr val="tx2"/>
                </a:solidFill>
              </a:rPr>
              <a:t>, і, як </a:t>
            </a:r>
            <a:r>
              <a:rPr lang="ru-RU" dirty="0" err="1">
                <a:solidFill>
                  <a:schemeClr val="tx2"/>
                </a:solidFill>
              </a:rPr>
              <a:t>очікується</a:t>
            </a:r>
            <a:r>
              <a:rPr lang="ru-RU" dirty="0">
                <a:solidFill>
                  <a:schemeClr val="tx2"/>
                </a:solidFill>
              </a:rPr>
              <a:t>, </a:t>
            </a:r>
            <a:r>
              <a:rPr lang="ru-RU" dirty="0" err="1">
                <a:solidFill>
                  <a:schemeClr val="tx2"/>
                </a:solidFill>
              </a:rPr>
              <a:t>поширювати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результати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своєї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діяльності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однак</a:t>
            </a:r>
            <a:r>
              <a:rPr lang="ru-RU" dirty="0">
                <a:solidFill>
                  <a:schemeClr val="tx2"/>
                </a:solidFill>
              </a:rPr>
              <a:t> шляхом, </a:t>
            </a:r>
            <a:r>
              <a:rPr lang="ru-RU" dirty="0" err="1">
                <a:solidFill>
                  <a:schemeClr val="tx2"/>
                </a:solidFill>
              </a:rPr>
              <a:t>який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пропорційний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меті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обсягу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проекту.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ru-RU" dirty="0" err="1">
                <a:solidFill>
                  <a:schemeClr val="tx2"/>
                </a:solidFill>
              </a:rPr>
              <a:t>пільні</a:t>
            </a:r>
            <a:r>
              <a:rPr lang="ru-RU" dirty="0">
                <a:solidFill>
                  <a:schemeClr val="tx2"/>
                </a:solidFill>
              </a:rPr>
              <a:t> партнерства </a:t>
            </a:r>
            <a:r>
              <a:rPr lang="ru-RU" dirty="0" err="1">
                <a:solidFill>
                  <a:schemeClr val="tx2"/>
                </a:solidFill>
              </a:rPr>
              <a:t>залучають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різні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організації</a:t>
            </a:r>
            <a:r>
              <a:rPr lang="ru-RU" dirty="0">
                <a:solidFill>
                  <a:schemeClr val="tx2"/>
                </a:solidFill>
              </a:rPr>
              <a:t>, в тому </a:t>
            </a:r>
            <a:r>
              <a:rPr lang="ru-RU" dirty="0" err="1">
                <a:solidFill>
                  <a:schemeClr val="tx2"/>
                </a:solidFill>
              </a:rPr>
              <a:t>числі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органи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державної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влади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>
                <a:solidFill>
                  <a:schemeClr val="tx2"/>
                </a:solidFill>
              </a:rPr>
              <a:t>місцевому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регіональному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національному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рівнях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спортивні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організацій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повʼязані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зі</a:t>
            </a:r>
            <a:r>
              <a:rPr lang="ru-RU" dirty="0">
                <a:solidFill>
                  <a:schemeClr val="tx2"/>
                </a:solidFill>
              </a:rPr>
              <a:t> спортом </a:t>
            </a:r>
            <a:r>
              <a:rPr lang="ru-RU" dirty="0" err="1">
                <a:solidFill>
                  <a:schemeClr val="tx2"/>
                </a:solidFill>
              </a:rPr>
              <a:t>організації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органи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освіти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Cпільні</a:t>
            </a:r>
            <a:r>
              <a:rPr lang="ru-RU" dirty="0">
                <a:solidFill>
                  <a:schemeClr val="tx2"/>
                </a:solidFill>
              </a:rPr>
              <a:t> партнерства </a:t>
            </a:r>
            <a:r>
              <a:rPr lang="ru-RU" dirty="0" err="1">
                <a:solidFill>
                  <a:schemeClr val="tx2"/>
                </a:solidFill>
              </a:rPr>
              <a:t>повинні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включати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щонайменше</a:t>
            </a:r>
            <a:r>
              <a:rPr lang="ru-RU" dirty="0">
                <a:solidFill>
                  <a:schemeClr val="tx2"/>
                </a:solidFill>
              </a:rPr>
              <a:t>, один </a:t>
            </a:r>
            <a:r>
              <a:rPr lang="ru-RU" dirty="0" err="1">
                <a:solidFill>
                  <a:schemeClr val="tx2"/>
                </a:solidFill>
              </a:rPr>
              <a:t>місцевий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регіональний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спортивний</a:t>
            </a:r>
            <a:r>
              <a:rPr lang="ru-RU" dirty="0">
                <a:solidFill>
                  <a:schemeClr val="tx2"/>
                </a:solidFill>
              </a:rPr>
              <a:t> клуб.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uk-UA" b="1" u="sng" dirty="0">
              <a:solidFill>
                <a:schemeClr val="tx2"/>
              </a:solidFill>
            </a:endParaRPr>
          </a:p>
          <a:p>
            <a:endParaRPr lang="uk-UA" b="1" u="sng" dirty="0" smtClean="0">
              <a:solidFill>
                <a:schemeClr val="tx2"/>
              </a:solidFill>
            </a:endParaRPr>
          </a:p>
          <a:p>
            <a:r>
              <a:rPr lang="uk-UA" b="1" u="sng" dirty="0" smtClean="0">
                <a:solidFill>
                  <a:schemeClr val="tx2"/>
                </a:solidFill>
              </a:rPr>
              <a:t>Детальна </a:t>
            </a:r>
            <a:r>
              <a:rPr lang="uk-UA" b="1" u="sng" dirty="0">
                <a:solidFill>
                  <a:schemeClr val="tx2"/>
                </a:solidFill>
              </a:rPr>
              <a:t>інформація за посиланням: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hlinkClick r:id="rId5"/>
              </a:rPr>
              <a:t>https://erasmusplus.org.ua/erasmus/sport.html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u="sng" dirty="0" smtClean="0">
                <a:solidFill>
                  <a:schemeClr val="tx2"/>
                </a:solidFill>
              </a:rPr>
              <a:t>СПОРТ</a:t>
            </a:r>
          </a:p>
          <a:p>
            <a:pPr algn="ctr"/>
            <a:endParaRPr lang="uk-UA" b="1" u="sng" dirty="0">
              <a:solidFill>
                <a:schemeClr val="tx2"/>
              </a:solidFill>
            </a:endParaRPr>
          </a:p>
          <a:p>
            <a:pPr algn="just"/>
            <a:r>
              <a:rPr lang="en-US" b="1" dirty="0">
                <a:solidFill>
                  <a:schemeClr val="tx2"/>
                </a:solidFill>
              </a:rPr>
              <a:t>1. C</a:t>
            </a:r>
            <a:r>
              <a:rPr lang="ru-RU" b="1" dirty="0" err="1">
                <a:solidFill>
                  <a:schemeClr val="tx2"/>
                </a:solidFill>
              </a:rPr>
              <a:t>пільні</a:t>
            </a:r>
            <a:r>
              <a:rPr lang="ru-RU" b="1" dirty="0">
                <a:solidFill>
                  <a:schemeClr val="tx2"/>
                </a:solidFill>
              </a:rPr>
              <a:t> партнерства, </a:t>
            </a:r>
            <a:r>
              <a:rPr lang="ru-RU" b="1" dirty="0" err="1">
                <a:solidFill>
                  <a:schemeClr val="tx2"/>
                </a:solidFill>
              </a:rPr>
              <a:t>зокрема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орієнтуються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>
                <a:solidFill>
                  <a:schemeClr val="tx2"/>
                </a:solidFill>
              </a:rPr>
              <a:t>проекти</a:t>
            </a:r>
            <a:r>
              <a:rPr lang="ru-RU" dirty="0">
                <a:solidFill>
                  <a:schemeClr val="tx2"/>
                </a:solidFill>
              </a:rPr>
              <a:t>,</a:t>
            </a:r>
            <a:r>
              <a:rPr lang="ru-RU" b="1" dirty="0">
                <a:solidFill>
                  <a:schemeClr val="tx2"/>
                </a:solidFill>
              </a:rPr>
              <a:t> СПРЯМОВАНІ НА: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>
                <a:solidFill>
                  <a:schemeClr val="tx2"/>
                </a:solidFill>
              </a:rPr>
              <a:t>•</a:t>
            </a:r>
            <a:r>
              <a:rPr lang="ru-RU" dirty="0" err="1">
                <a:solidFill>
                  <a:schemeClr val="tx2"/>
                </a:solidFill>
              </a:rPr>
              <a:t>діяльності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щодо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підвищення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інформованості</a:t>
            </a:r>
            <a:r>
              <a:rPr lang="ru-RU" dirty="0">
                <a:solidFill>
                  <a:schemeClr val="tx2"/>
                </a:solidFill>
              </a:rPr>
              <a:t> про </a:t>
            </a:r>
            <a:r>
              <a:rPr lang="ru-RU" dirty="0" err="1">
                <a:solidFill>
                  <a:schemeClr val="tx2"/>
                </a:solidFill>
              </a:rPr>
              <a:t>додану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вартість</a:t>
            </a:r>
            <a:r>
              <a:rPr lang="ru-RU" dirty="0">
                <a:solidFill>
                  <a:schemeClr val="tx2"/>
                </a:solidFill>
              </a:rPr>
              <a:t> спорту і </a:t>
            </a:r>
            <a:r>
              <a:rPr lang="ru-RU" dirty="0" err="1">
                <a:solidFill>
                  <a:schemeClr val="tx2"/>
                </a:solidFill>
              </a:rPr>
              <a:t>фізичну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активність</a:t>
            </a:r>
            <a:r>
              <a:rPr lang="ru-RU" dirty="0">
                <a:solidFill>
                  <a:schemeClr val="tx2"/>
                </a:solidFill>
              </a:rPr>
              <a:t> по </a:t>
            </a:r>
            <a:r>
              <a:rPr lang="ru-RU" dirty="0" err="1">
                <a:solidFill>
                  <a:schemeClr val="tx2"/>
                </a:solidFill>
              </a:rPr>
              <a:t>відношенню</a:t>
            </a:r>
            <a:r>
              <a:rPr lang="ru-RU" dirty="0">
                <a:solidFill>
                  <a:schemeClr val="tx2"/>
                </a:solidFill>
              </a:rPr>
              <a:t> до </a:t>
            </a:r>
            <a:r>
              <a:rPr lang="ru-RU" dirty="0" err="1">
                <a:solidFill>
                  <a:schemeClr val="tx2"/>
                </a:solidFill>
              </a:rPr>
              <a:t>особистого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соціального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професійного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розвитку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особистості</a:t>
            </a:r>
            <a:r>
              <a:rPr lang="ru-RU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•заходи з </a:t>
            </a:r>
            <a:r>
              <a:rPr lang="ru-RU" dirty="0" err="1">
                <a:solidFill>
                  <a:schemeClr val="tx2"/>
                </a:solidFill>
              </a:rPr>
              <a:t>популяризації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інновацій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ru-RU" dirty="0" err="1">
                <a:solidFill>
                  <a:schemeClr val="tx2"/>
                </a:solidFill>
              </a:rPr>
              <a:t>спорті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галузях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охорони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здоровʼя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освіти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навчання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молоді</a:t>
            </a:r>
            <a:r>
              <a:rPr lang="ru-RU" dirty="0">
                <a:solidFill>
                  <a:schemeClr val="tx2"/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•заходи </a:t>
            </a:r>
            <a:r>
              <a:rPr lang="ru-RU" dirty="0" err="1">
                <a:solidFill>
                  <a:schemeClr val="tx2"/>
                </a:solidFill>
              </a:rPr>
              <a:t>щодо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поліпшення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доказової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бази</a:t>
            </a:r>
            <a:r>
              <a:rPr lang="ru-RU" dirty="0">
                <a:solidFill>
                  <a:schemeClr val="tx2"/>
                </a:solidFill>
              </a:rPr>
              <a:t> спорту для </a:t>
            </a:r>
            <a:r>
              <a:rPr lang="ru-RU" dirty="0" err="1">
                <a:solidFill>
                  <a:schemeClr val="tx2"/>
                </a:solidFill>
              </a:rPr>
              <a:t>вирішення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соціальних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економічних</a:t>
            </a:r>
            <a:r>
              <a:rPr lang="ru-RU" dirty="0">
                <a:solidFill>
                  <a:schemeClr val="tx2"/>
                </a:solidFill>
              </a:rPr>
              <a:t> проблем (</a:t>
            </a:r>
            <a:r>
              <a:rPr lang="ru-RU" dirty="0" err="1">
                <a:solidFill>
                  <a:schemeClr val="tx2"/>
                </a:solidFill>
              </a:rPr>
              <a:t>збір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даних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лежать в </a:t>
            </a:r>
            <a:r>
              <a:rPr lang="ru-RU" dirty="0" err="1">
                <a:solidFill>
                  <a:schemeClr val="tx2"/>
                </a:solidFill>
              </a:rPr>
              <a:t>основі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вищезгаданої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діяльності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обстеження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консультації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тощо</a:t>
            </a:r>
            <a:r>
              <a:rPr lang="ru-RU" dirty="0">
                <a:solidFill>
                  <a:schemeClr val="tx2"/>
                </a:solidFill>
              </a:rPr>
              <a:t>);</a:t>
            </a:r>
          </a:p>
          <a:p>
            <a:pPr algn="just"/>
            <a:r>
              <a:rPr lang="ru-RU" dirty="0">
                <a:solidFill>
                  <a:schemeClr val="tx2"/>
                </a:solidFill>
              </a:rPr>
              <a:t>•</a:t>
            </a:r>
            <a:r>
              <a:rPr lang="ru-RU" dirty="0" err="1">
                <a:solidFill>
                  <a:schemeClr val="tx2"/>
                </a:solidFill>
              </a:rPr>
              <a:t>конференції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семінари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зустрічі</a:t>
            </a:r>
            <a:r>
              <a:rPr lang="ru-RU" dirty="0">
                <a:solidFill>
                  <a:schemeClr val="tx2"/>
                </a:solidFill>
              </a:rPr>
              <a:t>, заходи та </a:t>
            </a:r>
            <a:r>
              <a:rPr lang="ru-RU" dirty="0" err="1">
                <a:solidFill>
                  <a:schemeClr val="tx2"/>
                </a:solidFill>
              </a:rPr>
              <a:t>інформаційно-промоційні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заходи.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•</a:t>
            </a:r>
            <a:r>
              <a:rPr lang="ru-RU" dirty="0" err="1" smtClean="0">
                <a:solidFill>
                  <a:schemeClr val="tx2"/>
                </a:solidFill>
              </a:rPr>
              <a:t>інше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err="1" smtClean="0">
                <a:solidFill>
                  <a:schemeClr val="tx2"/>
                </a:solidFill>
              </a:rPr>
              <a:t>Тривалість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проекту</a:t>
            </a:r>
            <a:r>
              <a:rPr lang="ru-RU" dirty="0">
                <a:solidFill>
                  <a:schemeClr val="tx2"/>
                </a:solidFill>
              </a:rPr>
              <a:t>: 12, 18, 24, 30 </a:t>
            </a:r>
            <a:r>
              <a:rPr lang="ru-RU" dirty="0" err="1">
                <a:solidFill>
                  <a:schemeClr val="tx2"/>
                </a:solidFill>
              </a:rPr>
              <a:t>чи</a:t>
            </a:r>
            <a:r>
              <a:rPr lang="ru-RU" dirty="0">
                <a:solidFill>
                  <a:schemeClr val="tx2"/>
                </a:solidFill>
              </a:rPr>
              <a:t> 36 </a:t>
            </a:r>
            <a:r>
              <a:rPr lang="ru-RU" dirty="0" err="1" smtClean="0">
                <a:solidFill>
                  <a:schemeClr val="tx2"/>
                </a:solidFill>
              </a:rPr>
              <a:t>місяців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Грант </a:t>
            </a:r>
            <a:r>
              <a:rPr lang="ru-RU" b="1" dirty="0">
                <a:solidFill>
                  <a:schemeClr val="tx2"/>
                </a:solidFill>
              </a:rPr>
              <a:t>проекту:</a:t>
            </a:r>
            <a:r>
              <a:rPr lang="ru-RU" dirty="0">
                <a:solidFill>
                  <a:schemeClr val="tx2"/>
                </a:solidFill>
              </a:rPr>
              <a:t> 400 000 </a:t>
            </a:r>
            <a:r>
              <a:rPr lang="ru-RU" dirty="0" err="1" smtClean="0">
                <a:solidFill>
                  <a:schemeClr val="tx2"/>
                </a:solidFill>
              </a:rPr>
              <a:t>євро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endParaRPr lang="ru-RU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u="sng" dirty="0" smtClean="0">
                <a:solidFill>
                  <a:schemeClr val="tx2"/>
                </a:solidFill>
              </a:rPr>
              <a:t>СПОРТ</a:t>
            </a:r>
            <a:endParaRPr lang="uk-UA" b="1" u="sng" dirty="0">
              <a:solidFill>
                <a:schemeClr val="tx2"/>
              </a:solidFill>
            </a:endParaRPr>
          </a:p>
          <a:p>
            <a:pPr algn="just"/>
            <a:endParaRPr lang="ru-RU" b="1" dirty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2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 err="1">
                <a:solidFill>
                  <a:schemeClr val="tx2"/>
                </a:solidFill>
              </a:rPr>
              <a:t>Малі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спільні</a:t>
            </a:r>
            <a:r>
              <a:rPr lang="ru-RU" b="1" dirty="0">
                <a:solidFill>
                  <a:schemeClr val="tx2"/>
                </a:solidFill>
              </a:rPr>
              <a:t> партнерства</a:t>
            </a:r>
            <a:r>
              <a:rPr lang="ru-RU" dirty="0">
                <a:solidFill>
                  <a:schemeClr val="tx2"/>
                </a:solidFill>
              </a:rPr>
              <a:t> з </a:t>
            </a:r>
            <a:r>
              <a:rPr lang="ru-RU" dirty="0" err="1">
                <a:solidFill>
                  <a:schemeClr val="tx2"/>
                </a:solidFill>
              </a:rPr>
              <a:t>питань</a:t>
            </a:r>
            <a:r>
              <a:rPr lang="ru-RU" dirty="0">
                <a:solidFill>
                  <a:schemeClr val="tx2"/>
                </a:solidFill>
              </a:rPr>
              <a:t> спорту </a:t>
            </a:r>
            <a:r>
              <a:rPr lang="ru-RU" dirty="0" err="1">
                <a:solidFill>
                  <a:schemeClr val="tx2"/>
                </a:solidFill>
              </a:rPr>
              <a:t>відкриті</a:t>
            </a:r>
            <a:r>
              <a:rPr lang="ru-RU" dirty="0">
                <a:solidFill>
                  <a:schemeClr val="tx2"/>
                </a:solidFill>
              </a:rPr>
              <a:t> для </a:t>
            </a:r>
            <a:r>
              <a:rPr lang="ru-RU" dirty="0" err="1">
                <a:solidFill>
                  <a:schemeClr val="tx2"/>
                </a:solidFill>
              </a:rPr>
              <a:t>організації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України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сфері</a:t>
            </a:r>
            <a:r>
              <a:rPr lang="ru-RU" dirty="0">
                <a:solidFill>
                  <a:schemeClr val="tx2"/>
                </a:solidFill>
              </a:rPr>
              <a:t> спорту</a:t>
            </a:r>
          </a:p>
          <a:p>
            <a:pPr algn="just"/>
            <a:r>
              <a:rPr lang="en-US" b="1" dirty="0">
                <a:solidFill>
                  <a:schemeClr val="tx2"/>
                </a:solidFill>
              </a:rPr>
              <a:t>C</a:t>
            </a:r>
            <a:r>
              <a:rPr lang="ru-RU" b="1" dirty="0" err="1">
                <a:solidFill>
                  <a:schemeClr val="tx2"/>
                </a:solidFill>
              </a:rPr>
              <a:t>пільні</a:t>
            </a:r>
            <a:r>
              <a:rPr lang="ru-RU" b="1" dirty="0">
                <a:solidFill>
                  <a:schemeClr val="tx2"/>
                </a:solidFill>
              </a:rPr>
              <a:t> партнерства, </a:t>
            </a:r>
            <a:r>
              <a:rPr lang="ru-RU" b="1" dirty="0" err="1">
                <a:solidFill>
                  <a:schemeClr val="tx2"/>
                </a:solidFill>
              </a:rPr>
              <a:t>зокрема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орієнтуються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>
                <a:solidFill>
                  <a:schemeClr val="tx2"/>
                </a:solidFill>
              </a:rPr>
              <a:t>проекти</a:t>
            </a:r>
            <a:r>
              <a:rPr lang="ru-RU" dirty="0">
                <a:solidFill>
                  <a:schemeClr val="tx2"/>
                </a:solidFill>
              </a:rPr>
              <a:t>,</a:t>
            </a:r>
            <a:r>
              <a:rPr lang="ru-RU" b="1" dirty="0">
                <a:solidFill>
                  <a:schemeClr val="tx2"/>
                </a:solidFill>
              </a:rPr>
              <a:t> СПРЯМОВАНІ НА: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2"/>
                </a:solidFill>
              </a:rPr>
              <a:t>Заохочення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суспільного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включення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рівних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можливостей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ru-RU" dirty="0" err="1" smtClean="0">
                <a:solidFill>
                  <a:schemeClr val="tx2"/>
                </a:solidFill>
              </a:rPr>
              <a:t>спорті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Заходи </a:t>
            </a:r>
            <a:r>
              <a:rPr lang="ru-RU" dirty="0">
                <a:solidFill>
                  <a:schemeClr val="tx2"/>
                </a:solidFill>
              </a:rPr>
              <a:t>з </a:t>
            </a:r>
            <a:r>
              <a:rPr lang="ru-RU" dirty="0" err="1">
                <a:solidFill>
                  <a:schemeClr val="tx2"/>
                </a:solidFill>
              </a:rPr>
              <a:t>популяризаціїних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традиційних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видів</a:t>
            </a:r>
            <a:r>
              <a:rPr lang="ru-RU" dirty="0">
                <a:solidFill>
                  <a:schemeClr val="tx2"/>
                </a:solidFill>
              </a:rPr>
              <a:t> спорту та </a:t>
            </a:r>
            <a:r>
              <a:rPr lang="ru-RU" dirty="0" err="1" smtClean="0">
                <a:solidFill>
                  <a:schemeClr val="tx2"/>
                </a:solidFill>
              </a:rPr>
              <a:t>ігор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2"/>
                </a:solidFill>
              </a:rPr>
              <a:t>Підтримка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мобільності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волонтерів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коучів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керівників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працівників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неприбуткових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спортивних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організацій</a:t>
            </a:r>
            <a:r>
              <a:rPr lang="ru-RU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2"/>
                </a:solidFill>
              </a:rPr>
              <a:t>Конференції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семінари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зустрічі</a:t>
            </a:r>
            <a:r>
              <a:rPr lang="ru-RU" dirty="0">
                <a:solidFill>
                  <a:schemeClr val="tx2"/>
                </a:solidFill>
              </a:rPr>
              <a:t>, заходи та </a:t>
            </a:r>
            <a:r>
              <a:rPr lang="ru-RU" dirty="0" err="1">
                <a:solidFill>
                  <a:schemeClr val="tx2"/>
                </a:solidFill>
              </a:rPr>
              <a:t>інформаційно-промоційні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заходи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2"/>
                </a:solidFill>
              </a:rPr>
              <a:t>інше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Розмір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гранту:</a:t>
            </a:r>
            <a:r>
              <a:rPr lang="ru-RU" dirty="0">
                <a:solidFill>
                  <a:schemeClr val="tx2"/>
                </a:solidFill>
              </a:rPr>
              <a:t> 60 000 </a:t>
            </a:r>
            <a:r>
              <a:rPr lang="en-US" dirty="0" smtClean="0">
                <a:solidFill>
                  <a:schemeClr val="tx2"/>
                </a:solidFill>
              </a:rPr>
              <a:t>EUR.</a:t>
            </a:r>
            <a:endParaRPr lang="uk-UA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Тривалість</a:t>
            </a:r>
            <a:r>
              <a:rPr lang="ru-RU" b="1" dirty="0">
                <a:solidFill>
                  <a:schemeClr val="tx2"/>
                </a:solidFill>
              </a:rPr>
              <a:t>:</a:t>
            </a:r>
            <a:r>
              <a:rPr lang="ru-RU" dirty="0">
                <a:solidFill>
                  <a:schemeClr val="tx2"/>
                </a:solidFill>
              </a:rPr>
              <a:t> 12-24 </a:t>
            </a:r>
            <a:r>
              <a:rPr lang="ru-RU" dirty="0" err="1">
                <a:solidFill>
                  <a:schemeClr val="tx2"/>
                </a:solidFill>
              </a:rPr>
              <a:t>місяці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tx2"/>
              </a:solidFill>
            </a:endParaRPr>
          </a:p>
          <a:p>
            <a:endParaRPr lang="uk-UA" b="1" u="sng" dirty="0" smtClean="0">
              <a:solidFill>
                <a:schemeClr val="tx2"/>
              </a:solidFill>
            </a:endParaRPr>
          </a:p>
          <a:p>
            <a:endParaRPr lang="ru-RU" b="1" u="sng" dirty="0" smtClean="0">
              <a:solidFill>
                <a:schemeClr val="tx2"/>
              </a:solidFill>
            </a:endParaRPr>
          </a:p>
          <a:p>
            <a:endParaRPr lang="ru-RU" b="1" u="sng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7606" y="1691186"/>
            <a:ext cx="91063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>
                <a:solidFill>
                  <a:schemeClr val="tx2"/>
                </a:solidFill>
              </a:rPr>
              <a:t>СПОРТ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ЯКІ </a:t>
            </a:r>
            <a:r>
              <a:rPr lang="ru-RU" b="1" dirty="0">
                <a:solidFill>
                  <a:schemeClr val="tx2"/>
                </a:solidFill>
              </a:rPr>
              <a:t>ЗАХОДИ </a:t>
            </a:r>
            <a:r>
              <a:rPr lang="ru-RU" b="1" dirty="0" err="1">
                <a:solidFill>
                  <a:schemeClr val="tx2"/>
                </a:solidFill>
              </a:rPr>
              <a:t>підтримуються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цим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напрямом</a:t>
            </a:r>
            <a:r>
              <a:rPr lang="ru-RU" b="1" dirty="0" smtClean="0">
                <a:solidFill>
                  <a:schemeClr val="tx2"/>
                </a:solidFill>
              </a:rPr>
              <a:t>?</a:t>
            </a:r>
            <a:endParaRPr lang="ru-RU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2"/>
                </a:solidFill>
              </a:rPr>
              <a:t>Еразмус</a:t>
            </a:r>
            <a:r>
              <a:rPr lang="ru-RU" sz="1600" dirty="0">
                <a:solidFill>
                  <a:schemeClr val="tx2"/>
                </a:solidFill>
              </a:rPr>
              <a:t>+ </a:t>
            </a:r>
            <a:r>
              <a:rPr lang="ru-RU" sz="1600" dirty="0" err="1">
                <a:solidFill>
                  <a:schemeClr val="tx2"/>
                </a:solidFill>
              </a:rPr>
              <a:t>пропонує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велику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гнучкість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щодо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діяльності</a:t>
            </a:r>
            <a:r>
              <a:rPr lang="ru-RU" sz="1600" dirty="0">
                <a:solidFill>
                  <a:schemeClr val="tx2"/>
                </a:solidFill>
              </a:rPr>
              <a:t>, яку </a:t>
            </a:r>
            <a:r>
              <a:rPr lang="ru-RU" sz="1600" dirty="0" err="1">
                <a:solidFill>
                  <a:schemeClr val="tx2"/>
                </a:solidFill>
              </a:rPr>
              <a:t>можуть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реалізувати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малі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спільні</a:t>
            </a:r>
            <a:r>
              <a:rPr lang="ru-RU" sz="1600" dirty="0">
                <a:solidFill>
                  <a:schemeClr val="tx2"/>
                </a:solidFill>
              </a:rPr>
              <a:t> партнерства до </a:t>
            </a:r>
            <a:r>
              <a:rPr lang="ru-RU" sz="1600" dirty="0" err="1">
                <a:solidFill>
                  <a:schemeClr val="tx2"/>
                </a:solidFill>
              </a:rPr>
              <a:t>дих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пір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поки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пропозиція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демонструє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що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ці</a:t>
            </a:r>
            <a:r>
              <a:rPr lang="ru-RU" sz="1600" dirty="0">
                <a:solidFill>
                  <a:schemeClr val="tx2"/>
                </a:solidFill>
              </a:rPr>
              <a:t> заходи є </a:t>
            </a:r>
            <a:r>
              <a:rPr lang="ru-RU" sz="1600" dirty="0" err="1">
                <a:solidFill>
                  <a:schemeClr val="tx2"/>
                </a:solidFill>
              </a:rPr>
              <a:t>найбільш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підходящими</a:t>
            </a:r>
            <a:r>
              <a:rPr lang="ru-RU" sz="1600" dirty="0">
                <a:solidFill>
                  <a:schemeClr val="tx2"/>
                </a:solidFill>
              </a:rPr>
              <a:t> для </a:t>
            </a:r>
            <a:r>
              <a:rPr lang="ru-RU" sz="1600" dirty="0" err="1">
                <a:solidFill>
                  <a:schemeClr val="tx2"/>
                </a:solidFill>
              </a:rPr>
              <a:t>досягнення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цілей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визначених</a:t>
            </a:r>
            <a:r>
              <a:rPr lang="ru-RU" sz="1600" dirty="0">
                <a:solidFill>
                  <a:schemeClr val="tx2"/>
                </a:solidFill>
              </a:rPr>
              <a:t> для </a:t>
            </a:r>
            <a:r>
              <a:rPr lang="ru-RU" sz="1600" dirty="0" err="1">
                <a:solidFill>
                  <a:schemeClr val="tx2"/>
                </a:solidFill>
              </a:rPr>
              <a:t>даного</a:t>
            </a:r>
            <a:r>
              <a:rPr lang="ru-RU" sz="1600" dirty="0">
                <a:solidFill>
                  <a:schemeClr val="tx2"/>
                </a:solidFill>
              </a:rPr>
              <a:t> проекту. </a:t>
            </a:r>
            <a:r>
              <a:rPr lang="ru-RU" sz="1600" dirty="0" err="1">
                <a:solidFill>
                  <a:schemeClr val="tx2"/>
                </a:solidFill>
              </a:rPr>
              <a:t>Малі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спільні</a:t>
            </a:r>
            <a:r>
              <a:rPr lang="ru-RU" sz="1600" dirty="0">
                <a:solidFill>
                  <a:schemeClr val="tx2"/>
                </a:solidFill>
              </a:rPr>
              <a:t> партнерства </a:t>
            </a:r>
            <a:r>
              <a:rPr lang="ru-RU" sz="1600" dirty="0" err="1">
                <a:solidFill>
                  <a:schemeClr val="tx2"/>
                </a:solidFill>
              </a:rPr>
              <a:t>зазвичай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можуть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охоплювати</a:t>
            </a:r>
            <a:r>
              <a:rPr lang="ru-RU" sz="1600" dirty="0">
                <a:solidFill>
                  <a:schemeClr val="tx2"/>
                </a:solidFill>
              </a:rPr>
              <a:t> широкий спектр </a:t>
            </a:r>
            <a:r>
              <a:rPr lang="ru-RU" sz="1600" dirty="0" err="1">
                <a:solidFill>
                  <a:schemeClr val="tx2"/>
                </a:solidFill>
              </a:rPr>
              <a:t>заходів</a:t>
            </a:r>
            <a:r>
              <a:rPr lang="ru-RU" sz="1600" dirty="0">
                <a:solidFill>
                  <a:schemeClr val="tx2"/>
                </a:solidFill>
              </a:rPr>
              <a:t>, таких як, </a:t>
            </a:r>
            <a:r>
              <a:rPr lang="ru-RU" sz="1600" dirty="0" err="1">
                <a:solidFill>
                  <a:schemeClr val="tx2"/>
                </a:solidFill>
              </a:rPr>
              <a:t>наприклад</a:t>
            </a:r>
            <a:r>
              <a:rPr lang="ru-RU" sz="1600" dirty="0">
                <a:solidFill>
                  <a:schemeClr val="tx2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2"/>
                </a:solidFill>
              </a:rPr>
              <a:t>мережі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серед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зацікавлених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сторін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2"/>
                </a:solidFill>
              </a:rPr>
              <a:t>просування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визначення</a:t>
            </a:r>
            <a:r>
              <a:rPr lang="ru-RU" sz="1600" dirty="0">
                <a:solidFill>
                  <a:schemeClr val="tx2"/>
                </a:solidFill>
              </a:rPr>
              <a:t> і </a:t>
            </a:r>
            <a:r>
              <a:rPr lang="ru-RU" sz="1600" dirty="0" err="1">
                <a:solidFill>
                  <a:schemeClr val="tx2"/>
                </a:solidFill>
              </a:rPr>
              <a:t>обмін</a:t>
            </a:r>
            <a:r>
              <a:rPr lang="ru-RU" sz="1600" dirty="0">
                <a:solidFill>
                  <a:schemeClr val="tx2"/>
                </a:solidFill>
              </a:rPr>
              <a:t> передового </a:t>
            </a:r>
            <a:r>
              <a:rPr lang="ru-RU" sz="1600" dirty="0" err="1">
                <a:solidFill>
                  <a:schemeClr val="tx2"/>
                </a:solidFill>
              </a:rPr>
              <a:t>досвіду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2"/>
                </a:solidFill>
              </a:rPr>
              <a:t>підготовка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розробка</a:t>
            </a:r>
            <a:r>
              <a:rPr lang="ru-RU" sz="1600" dirty="0">
                <a:solidFill>
                  <a:schemeClr val="tx2"/>
                </a:solidFill>
              </a:rPr>
              <a:t> та </a:t>
            </a:r>
            <a:r>
              <a:rPr lang="ru-RU" sz="1600" dirty="0" err="1">
                <a:solidFill>
                  <a:schemeClr val="tx2"/>
                </a:solidFill>
              </a:rPr>
              <a:t>впровадження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освітніх</a:t>
            </a:r>
            <a:r>
              <a:rPr lang="ru-RU" sz="1600" dirty="0">
                <a:solidFill>
                  <a:schemeClr val="tx2"/>
                </a:solidFill>
              </a:rPr>
              <a:t> і </a:t>
            </a:r>
            <a:r>
              <a:rPr lang="ru-RU" sz="1600" dirty="0" err="1">
                <a:solidFill>
                  <a:schemeClr val="tx2"/>
                </a:solidFill>
              </a:rPr>
              <a:t>навчальних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модулів</a:t>
            </a:r>
            <a:r>
              <a:rPr lang="ru-RU" sz="1600" dirty="0">
                <a:solidFill>
                  <a:schemeClr val="tx2"/>
                </a:solidFill>
              </a:rPr>
              <a:t> та </a:t>
            </a:r>
            <a:r>
              <a:rPr lang="ru-RU" sz="1600" dirty="0" err="1">
                <a:solidFill>
                  <a:schemeClr val="tx2"/>
                </a:solidFill>
              </a:rPr>
              <a:t>інструментів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2"/>
                </a:solidFill>
              </a:rPr>
              <a:t>діяльності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щодо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підвищення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інформованості</a:t>
            </a:r>
            <a:r>
              <a:rPr lang="ru-RU" sz="1600" dirty="0">
                <a:solidFill>
                  <a:schemeClr val="tx2"/>
                </a:solidFill>
              </a:rPr>
              <a:t> про </a:t>
            </a:r>
            <a:r>
              <a:rPr lang="ru-RU" sz="1600" dirty="0" err="1">
                <a:solidFill>
                  <a:schemeClr val="tx2"/>
                </a:solidFill>
              </a:rPr>
              <a:t>додану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вартість</a:t>
            </a:r>
            <a:r>
              <a:rPr lang="ru-RU" sz="1600" dirty="0">
                <a:solidFill>
                  <a:schemeClr val="tx2"/>
                </a:solidFill>
              </a:rPr>
              <a:t> спорту і </a:t>
            </a:r>
            <a:r>
              <a:rPr lang="ru-RU" sz="1600" dirty="0" err="1">
                <a:solidFill>
                  <a:schemeClr val="tx2"/>
                </a:solidFill>
              </a:rPr>
              <a:t>фізичну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активність</a:t>
            </a:r>
            <a:r>
              <a:rPr lang="ru-RU" sz="1600" dirty="0">
                <a:solidFill>
                  <a:schemeClr val="tx2"/>
                </a:solidFill>
              </a:rPr>
              <a:t> по </a:t>
            </a:r>
            <a:r>
              <a:rPr lang="ru-RU" sz="1600" dirty="0" err="1">
                <a:solidFill>
                  <a:schemeClr val="tx2"/>
                </a:solidFill>
              </a:rPr>
              <a:t>відношенню</a:t>
            </a:r>
            <a:r>
              <a:rPr lang="ru-RU" sz="1600" dirty="0">
                <a:solidFill>
                  <a:schemeClr val="tx2"/>
                </a:solidFill>
              </a:rPr>
              <a:t> до </a:t>
            </a:r>
            <a:r>
              <a:rPr lang="ru-RU" sz="1600" dirty="0" err="1">
                <a:solidFill>
                  <a:schemeClr val="tx2"/>
                </a:solidFill>
              </a:rPr>
              <a:t>особистого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соціального</a:t>
            </a:r>
            <a:r>
              <a:rPr lang="ru-RU" sz="1600" dirty="0">
                <a:solidFill>
                  <a:schemeClr val="tx2"/>
                </a:solidFill>
              </a:rPr>
              <a:t> і </a:t>
            </a:r>
            <a:r>
              <a:rPr lang="ru-RU" sz="1600" dirty="0" err="1">
                <a:solidFill>
                  <a:schemeClr val="tx2"/>
                </a:solidFill>
              </a:rPr>
              <a:t>професійного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розвитку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особистості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заходи з </a:t>
            </a:r>
            <a:r>
              <a:rPr lang="ru-RU" sz="1600" dirty="0" err="1">
                <a:solidFill>
                  <a:schemeClr val="tx2"/>
                </a:solidFill>
              </a:rPr>
              <a:t>просування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інноваційних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взаємодоповнюваність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області</a:t>
            </a:r>
            <a:r>
              <a:rPr lang="ru-RU" sz="1600" dirty="0">
                <a:solidFill>
                  <a:schemeClr val="tx2"/>
                </a:solidFill>
              </a:rPr>
              <a:t> спорту і </a:t>
            </a:r>
            <a:r>
              <a:rPr lang="ru-RU" sz="1600" dirty="0" err="1">
                <a:solidFill>
                  <a:schemeClr val="tx2"/>
                </a:solidFill>
              </a:rPr>
              <a:t>галузі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охорони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здоровʼя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освіти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навчання</a:t>
            </a:r>
            <a:r>
              <a:rPr lang="ru-RU" sz="1600" dirty="0">
                <a:solidFill>
                  <a:schemeClr val="tx2"/>
                </a:solidFill>
              </a:rPr>
              <a:t> та </a:t>
            </a:r>
            <a:r>
              <a:rPr lang="ru-RU" sz="1600" dirty="0" err="1">
                <a:solidFill>
                  <a:schemeClr val="tx2"/>
                </a:solidFill>
              </a:rPr>
              <a:t>молоді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заходи </a:t>
            </a:r>
            <a:r>
              <a:rPr lang="ru-RU" sz="1600" dirty="0" err="1">
                <a:solidFill>
                  <a:schemeClr val="tx2"/>
                </a:solidFill>
              </a:rPr>
              <a:t>щодо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поліпшення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доказової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бази</a:t>
            </a:r>
            <a:r>
              <a:rPr lang="ru-RU" sz="1600" dirty="0">
                <a:solidFill>
                  <a:schemeClr val="tx2"/>
                </a:solidFill>
              </a:rPr>
              <a:t> спорту для </a:t>
            </a:r>
            <a:r>
              <a:rPr lang="ru-RU" sz="1600" dirty="0" err="1">
                <a:solidFill>
                  <a:schemeClr val="tx2"/>
                </a:solidFill>
              </a:rPr>
              <a:t>вирішення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соціальних</a:t>
            </a:r>
            <a:r>
              <a:rPr lang="ru-RU" sz="1600" dirty="0">
                <a:solidFill>
                  <a:schemeClr val="tx2"/>
                </a:solidFill>
              </a:rPr>
              <a:t> і </a:t>
            </a:r>
            <a:r>
              <a:rPr lang="ru-RU" sz="1600" dirty="0" err="1">
                <a:solidFill>
                  <a:schemeClr val="tx2"/>
                </a:solidFill>
              </a:rPr>
              <a:t>економічних</a:t>
            </a:r>
            <a:r>
              <a:rPr lang="ru-RU" sz="1600" dirty="0">
                <a:solidFill>
                  <a:schemeClr val="tx2"/>
                </a:solidFill>
              </a:rPr>
              <a:t> проблем (</a:t>
            </a:r>
            <a:r>
              <a:rPr lang="ru-RU" sz="1600" dirty="0" err="1">
                <a:solidFill>
                  <a:schemeClr val="tx2"/>
                </a:solidFill>
              </a:rPr>
              <a:t>збір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даних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що</a:t>
            </a:r>
            <a:r>
              <a:rPr lang="ru-RU" sz="1600" dirty="0">
                <a:solidFill>
                  <a:schemeClr val="tx2"/>
                </a:solidFill>
              </a:rPr>
              <a:t> лежать в </a:t>
            </a:r>
            <a:r>
              <a:rPr lang="ru-RU" sz="1600" dirty="0" err="1">
                <a:solidFill>
                  <a:schemeClr val="tx2"/>
                </a:solidFill>
              </a:rPr>
              <a:t>основі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вищезгаданої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діяльності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обстеження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консультації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тощо</a:t>
            </a:r>
            <a:r>
              <a:rPr lang="ru-RU" sz="1600" dirty="0">
                <a:solidFill>
                  <a:schemeClr val="tx2"/>
                </a:solidFill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tx2"/>
                </a:solidFill>
              </a:rPr>
              <a:t>конференції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семінари</a:t>
            </a:r>
            <a:r>
              <a:rPr lang="ru-RU" sz="1600" dirty="0">
                <a:solidFill>
                  <a:schemeClr val="tx2"/>
                </a:solidFill>
              </a:rPr>
              <a:t>, </a:t>
            </a:r>
            <a:r>
              <a:rPr lang="ru-RU" sz="1600" dirty="0" err="1">
                <a:solidFill>
                  <a:schemeClr val="tx2"/>
                </a:solidFill>
              </a:rPr>
              <a:t>зустрічі</a:t>
            </a:r>
            <a:r>
              <a:rPr lang="ru-RU" sz="1600" dirty="0">
                <a:solidFill>
                  <a:schemeClr val="tx2"/>
                </a:solidFill>
              </a:rPr>
              <a:t>, заходи та </a:t>
            </a:r>
            <a:r>
              <a:rPr lang="ru-RU" sz="1600" dirty="0" err="1">
                <a:solidFill>
                  <a:schemeClr val="tx2"/>
                </a:solidFill>
              </a:rPr>
              <a:t>інформаційно-пропагандистські</a:t>
            </a:r>
            <a:r>
              <a:rPr lang="ru-RU" sz="1600" dirty="0">
                <a:solidFill>
                  <a:schemeClr val="tx2"/>
                </a:solidFill>
              </a:rPr>
              <a:t> заходи, </a:t>
            </a:r>
            <a:r>
              <a:rPr lang="ru-RU" sz="1600" dirty="0" err="1">
                <a:solidFill>
                  <a:schemeClr val="tx2"/>
                </a:solidFill>
              </a:rPr>
              <a:t>що</a:t>
            </a:r>
            <a:r>
              <a:rPr lang="ru-RU" sz="1600" dirty="0">
                <a:solidFill>
                  <a:schemeClr val="tx2"/>
                </a:solidFill>
              </a:rPr>
              <a:t> лежать в </a:t>
            </a:r>
            <a:r>
              <a:rPr lang="ru-RU" sz="1600" dirty="0" err="1">
                <a:solidFill>
                  <a:schemeClr val="tx2"/>
                </a:solidFill>
              </a:rPr>
              <a:t>основі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вищезгаданих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err="1">
                <a:solidFill>
                  <a:schemeClr val="tx2"/>
                </a:solidFill>
              </a:rPr>
              <a:t>заходів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600" dirty="0">
              <a:solidFill>
                <a:schemeClr val="tx2"/>
              </a:solidFill>
            </a:endParaRPr>
          </a:p>
          <a:p>
            <a:pPr algn="just"/>
            <a:r>
              <a:rPr lang="uk-UA" sz="1600" b="1" u="sng" dirty="0">
                <a:solidFill>
                  <a:schemeClr val="tx2"/>
                </a:solidFill>
              </a:rPr>
              <a:t>Детальна інформація за посиланням:</a:t>
            </a:r>
            <a:r>
              <a:rPr lang="uk-UA" sz="16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  <a:hlinkClick r:id="rId5"/>
              </a:rPr>
              <a:t>https://erasmusplus.org.ua/erasmus/sport.html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tx2"/>
              </a:solidFill>
            </a:endParaRPr>
          </a:p>
          <a:p>
            <a:endParaRPr lang="uk-UA" b="1" u="sng" dirty="0" smtClean="0">
              <a:solidFill>
                <a:schemeClr val="tx2"/>
              </a:solidFill>
            </a:endParaRPr>
          </a:p>
          <a:p>
            <a:endParaRPr lang="ru-RU" b="1" u="sng" dirty="0" smtClean="0">
              <a:solidFill>
                <a:schemeClr val="tx2"/>
              </a:solidFill>
            </a:endParaRPr>
          </a:p>
          <a:p>
            <a:endParaRPr lang="ru-RU" b="1" u="sng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174"/>
            <a:ext cx="9159102" cy="52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tx2"/>
              </a:solidFill>
            </a:endParaRPr>
          </a:p>
          <a:p>
            <a:endParaRPr lang="uk-UA" b="1" u="sng" dirty="0" smtClean="0">
              <a:solidFill>
                <a:schemeClr val="tx2"/>
              </a:solidFill>
            </a:endParaRPr>
          </a:p>
          <a:p>
            <a:endParaRPr lang="ru-RU" b="1" u="sng" dirty="0" smtClean="0">
              <a:solidFill>
                <a:schemeClr val="tx2"/>
              </a:solidFill>
            </a:endParaRPr>
          </a:p>
          <a:p>
            <a:endParaRPr lang="ru-RU" b="1" u="sng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0" y="1567662"/>
            <a:ext cx="9144000" cy="52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tx2"/>
              </a:solidFill>
            </a:endParaRPr>
          </a:p>
          <a:p>
            <a:endParaRPr lang="uk-UA" b="1" u="sng" dirty="0" smtClean="0">
              <a:solidFill>
                <a:schemeClr val="tx2"/>
              </a:solidFill>
            </a:endParaRPr>
          </a:p>
          <a:p>
            <a:endParaRPr lang="ru-RU" b="1" u="sng" dirty="0" smtClean="0">
              <a:solidFill>
                <a:schemeClr val="tx2"/>
              </a:solidFill>
            </a:endParaRPr>
          </a:p>
          <a:p>
            <a:endParaRPr lang="ru-RU" b="1" u="sng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663"/>
            <a:ext cx="9144000" cy="5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717"/>
            <a:ext cx="9144000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tx2"/>
              </a:solidFill>
            </a:endParaRPr>
          </a:p>
          <a:p>
            <a:endParaRPr lang="uk-UA" b="1" u="sng" dirty="0" smtClean="0">
              <a:solidFill>
                <a:schemeClr val="tx2"/>
              </a:solidFill>
            </a:endParaRPr>
          </a:p>
          <a:p>
            <a:endParaRPr lang="ru-RU" b="1" u="sng" dirty="0" smtClean="0">
              <a:solidFill>
                <a:schemeClr val="tx2"/>
              </a:solidFill>
            </a:endParaRPr>
          </a:p>
          <a:p>
            <a:endParaRPr lang="ru-RU" b="1" u="sng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662"/>
            <a:ext cx="9144000" cy="5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Блок-схема: процесс 2"/>
          <p:cNvSpPr/>
          <p:nvPr/>
        </p:nvSpPr>
        <p:spPr>
          <a:xfrm>
            <a:off x="-37606" y="1585174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tx2"/>
              </a:solidFill>
            </a:endParaRPr>
          </a:p>
          <a:p>
            <a:endParaRPr lang="uk-UA" b="1" u="sng" dirty="0" smtClean="0">
              <a:solidFill>
                <a:schemeClr val="tx2"/>
              </a:solidFill>
            </a:endParaRPr>
          </a:p>
          <a:p>
            <a:endParaRPr lang="ru-RU" b="1" u="sng" dirty="0" smtClean="0">
              <a:solidFill>
                <a:schemeClr val="tx2"/>
              </a:solidFill>
            </a:endParaRPr>
          </a:p>
          <a:p>
            <a:endParaRPr lang="ru-RU" b="1" u="sng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06" y="1655683"/>
            <a:ext cx="9144000" cy="51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87" y="2654915"/>
            <a:ext cx="1705213" cy="1705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70080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  <a:latin typeface="+mj-lt"/>
              </a:rPr>
              <a:t>Більше інформації можна дізнатись за посиланням: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94116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tx2"/>
                </a:solidFill>
              </a:rPr>
              <a:t>ДЯКУЄМО ЗА УВАГУ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3" y="1760537"/>
            <a:ext cx="8964488" cy="506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8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662"/>
            <a:ext cx="9144000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150"/>
            <a:ext cx="9144000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150" y="1363693"/>
            <a:ext cx="8964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 </a:t>
            </a:r>
          </a:p>
          <a:p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1567662"/>
            <a:ext cx="9144000" cy="529033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КРОКІВ, ЯКІ ПОТРІБНО ЗРОБИТИ В БДПУ, ЩОБ ПОДАТИ ЗАЯВКУ НА КОНКУРС ЕРАЗМУС+ КА1 (МІЖНАРОДНА КРЕДИТНА МОБІЛЬНІСТЬ)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500" dirty="0">
                <a:solidFill>
                  <a:schemeClr val="tx2"/>
                </a:solidFill>
              </a:rPr>
              <a:t>1</a:t>
            </a:r>
            <a:r>
              <a:rPr lang="ru-RU" sz="1500" dirty="0" smtClean="0">
                <a:solidFill>
                  <a:schemeClr val="tx2"/>
                </a:solidFill>
              </a:rPr>
              <a:t>. </a:t>
            </a:r>
            <a:r>
              <a:rPr lang="ru-RU" sz="1500" dirty="0" err="1">
                <a:solidFill>
                  <a:schemeClr val="tx2"/>
                </a:solidFill>
              </a:rPr>
              <a:t>З’ясувати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потенційні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контакти</a:t>
            </a:r>
            <a:r>
              <a:rPr lang="ru-RU" sz="1500" dirty="0">
                <a:solidFill>
                  <a:schemeClr val="tx2"/>
                </a:solidFill>
              </a:rPr>
              <a:t> в </a:t>
            </a:r>
            <a:r>
              <a:rPr lang="ru-RU" sz="1500" dirty="0" err="1">
                <a:solidFill>
                  <a:schemeClr val="tx2"/>
                </a:solidFill>
              </a:rPr>
              <a:t>університетах</a:t>
            </a:r>
            <a:r>
              <a:rPr lang="ru-RU" sz="1500" dirty="0">
                <a:solidFill>
                  <a:schemeClr val="tx2"/>
                </a:solidFill>
              </a:rPr>
              <a:t> ЄС (</a:t>
            </a:r>
            <a:r>
              <a:rPr lang="en-US" sz="1500" dirty="0">
                <a:solidFill>
                  <a:schemeClr val="tx2"/>
                </a:solidFill>
              </a:rPr>
              <a:t>Program Country University). </a:t>
            </a:r>
          </a:p>
          <a:p>
            <a:pPr algn="just"/>
            <a:r>
              <a:rPr lang="en-US" sz="1500" dirty="0">
                <a:solidFill>
                  <a:schemeClr val="tx2"/>
                </a:solidFill>
              </a:rPr>
              <a:t>2. </a:t>
            </a:r>
            <a:r>
              <a:rPr lang="ru-RU" sz="1500" dirty="0" err="1">
                <a:solidFill>
                  <a:schemeClr val="tx2"/>
                </a:solidFill>
              </a:rPr>
              <a:t>Написати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колегам</a:t>
            </a:r>
            <a:r>
              <a:rPr lang="ru-RU" sz="1500" dirty="0">
                <a:solidFill>
                  <a:schemeClr val="tx2"/>
                </a:solidFill>
              </a:rPr>
              <a:t> лист про </a:t>
            </a:r>
            <a:r>
              <a:rPr lang="ru-RU" sz="1500" dirty="0" err="1">
                <a:solidFill>
                  <a:schemeClr val="tx2"/>
                </a:solidFill>
              </a:rPr>
              <a:t>бажання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співпрацювати</a:t>
            </a:r>
            <a:r>
              <a:rPr lang="ru-RU" sz="1500" dirty="0">
                <a:solidFill>
                  <a:schemeClr val="tx2"/>
                </a:solidFill>
              </a:rPr>
              <a:t> в рамках </a:t>
            </a:r>
            <a:r>
              <a:rPr lang="ru-RU" sz="1500" dirty="0" err="1">
                <a:solidFill>
                  <a:schemeClr val="tx2"/>
                </a:solidFill>
              </a:rPr>
              <a:t>програми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Еразмус</a:t>
            </a:r>
            <a:r>
              <a:rPr lang="ru-RU" sz="1500" dirty="0">
                <a:solidFill>
                  <a:schemeClr val="tx2"/>
                </a:solidFill>
              </a:rPr>
              <a:t>+ КА1 та </a:t>
            </a:r>
            <a:r>
              <a:rPr lang="ru-RU" sz="1500" dirty="0" err="1">
                <a:solidFill>
                  <a:schemeClr val="tx2"/>
                </a:solidFill>
              </a:rPr>
              <a:t>запропонувати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податися</a:t>
            </a:r>
            <a:r>
              <a:rPr lang="ru-RU" sz="1500" dirty="0">
                <a:solidFill>
                  <a:schemeClr val="tx2"/>
                </a:solidFill>
              </a:rPr>
              <a:t> на конкурс (</a:t>
            </a:r>
            <a:r>
              <a:rPr lang="ru-RU" sz="1500" dirty="0" err="1">
                <a:solidFill>
                  <a:schemeClr val="tx2"/>
                </a:solidFill>
              </a:rPr>
              <a:t>дедлайн</a:t>
            </a:r>
            <a:r>
              <a:rPr lang="ru-RU" sz="1500" dirty="0">
                <a:solidFill>
                  <a:schemeClr val="tx2"/>
                </a:solidFill>
              </a:rPr>
              <a:t> 5 лютого 2020 р.)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</a:rPr>
              <a:t>3. </a:t>
            </a:r>
            <a:r>
              <a:rPr lang="ru-RU" sz="1500" dirty="0" err="1">
                <a:solidFill>
                  <a:schemeClr val="tx2"/>
                </a:solidFill>
              </a:rPr>
              <a:t>Попросити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колег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піти</a:t>
            </a:r>
            <a:r>
              <a:rPr lang="ru-RU" sz="1500" dirty="0">
                <a:solidFill>
                  <a:schemeClr val="tx2"/>
                </a:solidFill>
              </a:rPr>
              <a:t> у СВІЙ </a:t>
            </a:r>
            <a:r>
              <a:rPr lang="ru-RU" sz="1500" dirty="0" err="1">
                <a:solidFill>
                  <a:schemeClr val="tx2"/>
                </a:solidFill>
              </a:rPr>
              <a:t>міжнародний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відділ</a:t>
            </a:r>
            <a:r>
              <a:rPr lang="ru-RU" sz="1500" dirty="0">
                <a:solidFill>
                  <a:schemeClr val="tx2"/>
                </a:solidFill>
              </a:rPr>
              <a:t> та </a:t>
            </a:r>
            <a:r>
              <a:rPr lang="ru-RU" sz="1500" dirty="0" err="1">
                <a:solidFill>
                  <a:schemeClr val="tx2"/>
                </a:solidFill>
              </a:rPr>
              <a:t>розповісти</a:t>
            </a:r>
            <a:r>
              <a:rPr lang="ru-RU" sz="1500" dirty="0">
                <a:solidFill>
                  <a:schemeClr val="tx2"/>
                </a:solidFill>
              </a:rPr>
              <a:t> про </a:t>
            </a:r>
            <a:r>
              <a:rPr lang="ru-RU" sz="1500" dirty="0" err="1">
                <a:solidFill>
                  <a:schemeClr val="tx2"/>
                </a:solidFill>
              </a:rPr>
              <a:t>бажання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співпрацювати</a:t>
            </a:r>
            <a:r>
              <a:rPr lang="ru-RU" sz="1500" dirty="0">
                <a:solidFill>
                  <a:schemeClr val="tx2"/>
                </a:solidFill>
              </a:rPr>
              <a:t> з БДПУ та </a:t>
            </a:r>
            <a:r>
              <a:rPr lang="ru-RU" sz="1500" dirty="0" err="1">
                <a:solidFill>
                  <a:schemeClr val="tx2"/>
                </a:solidFill>
              </a:rPr>
              <a:t>подаватися</a:t>
            </a:r>
            <a:r>
              <a:rPr lang="ru-RU" sz="1500" dirty="0">
                <a:solidFill>
                  <a:schemeClr val="tx2"/>
                </a:solidFill>
              </a:rPr>
              <a:t> на конкурс </a:t>
            </a:r>
            <a:r>
              <a:rPr lang="ru-RU" sz="1500" dirty="0" err="1">
                <a:solidFill>
                  <a:schemeClr val="tx2"/>
                </a:solidFill>
              </a:rPr>
              <a:t>Еразмус</a:t>
            </a:r>
            <a:r>
              <a:rPr lang="ru-RU" sz="1500" dirty="0">
                <a:solidFill>
                  <a:schemeClr val="tx2"/>
                </a:solidFill>
              </a:rPr>
              <a:t>+ КА1 в лютому.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</a:rPr>
              <a:t>4. </a:t>
            </a:r>
            <a:r>
              <a:rPr lang="ru-RU" sz="1500" dirty="0" err="1">
                <a:solidFill>
                  <a:schemeClr val="tx2"/>
                </a:solidFill>
              </a:rPr>
              <a:t>Відділ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має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включити</a:t>
            </a:r>
            <a:r>
              <a:rPr lang="ru-RU" sz="1500" dirty="0">
                <a:solidFill>
                  <a:schemeClr val="tx2"/>
                </a:solidFill>
              </a:rPr>
              <a:t> БДПУ в заявку, яку </a:t>
            </a:r>
            <a:r>
              <a:rPr lang="ru-RU" sz="1500" dirty="0" err="1">
                <a:solidFill>
                  <a:schemeClr val="tx2"/>
                </a:solidFill>
              </a:rPr>
              <a:t>пише</a:t>
            </a:r>
            <a:r>
              <a:rPr lang="ru-RU" sz="1500" dirty="0">
                <a:solidFill>
                  <a:schemeClr val="tx2"/>
                </a:solidFill>
              </a:rPr>
              <a:t> для </a:t>
            </a:r>
            <a:r>
              <a:rPr lang="ru-RU" sz="1500" dirty="0" err="1">
                <a:solidFill>
                  <a:schemeClr val="tx2"/>
                </a:solidFill>
              </a:rPr>
              <a:t>усього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університету</a:t>
            </a:r>
            <a:r>
              <a:rPr lang="ru-RU" sz="1500" dirty="0">
                <a:solidFill>
                  <a:schemeClr val="tx2"/>
                </a:solidFill>
              </a:rPr>
              <a:t> та </a:t>
            </a:r>
            <a:r>
              <a:rPr lang="ru-RU" sz="1500" dirty="0" err="1">
                <a:solidFill>
                  <a:schemeClr val="tx2"/>
                </a:solidFill>
              </a:rPr>
              <a:t>податися</a:t>
            </a:r>
            <a:r>
              <a:rPr lang="ru-RU" sz="1500" dirty="0">
                <a:solidFill>
                  <a:schemeClr val="tx2"/>
                </a:solidFill>
              </a:rPr>
              <a:t> до </a:t>
            </a:r>
            <a:r>
              <a:rPr lang="ru-RU" sz="1500" dirty="0" err="1">
                <a:solidFill>
                  <a:schemeClr val="tx2"/>
                </a:solidFill>
              </a:rPr>
              <a:t>своєї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національної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агенції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Еразмус</a:t>
            </a:r>
            <a:r>
              <a:rPr lang="ru-RU" sz="1500" dirty="0">
                <a:solidFill>
                  <a:schemeClr val="tx2"/>
                </a:solidFill>
              </a:rPr>
              <a:t>+ для </a:t>
            </a:r>
            <a:r>
              <a:rPr lang="ru-RU" sz="1500" dirty="0" err="1">
                <a:solidFill>
                  <a:schemeClr val="tx2"/>
                </a:solidFill>
              </a:rPr>
              <a:t>участі</a:t>
            </a:r>
            <a:r>
              <a:rPr lang="ru-RU" sz="1500" dirty="0">
                <a:solidFill>
                  <a:schemeClr val="tx2"/>
                </a:solidFill>
              </a:rPr>
              <a:t> в </a:t>
            </a:r>
            <a:r>
              <a:rPr lang="ru-RU" sz="1500" dirty="0" err="1">
                <a:solidFill>
                  <a:schemeClr val="tx2"/>
                </a:solidFill>
              </a:rPr>
              <a:t>конкурсі</a:t>
            </a:r>
            <a:r>
              <a:rPr lang="ru-RU" sz="1500" dirty="0">
                <a:solidFill>
                  <a:schemeClr val="tx2"/>
                </a:solidFill>
              </a:rPr>
              <a:t> та </a:t>
            </a:r>
            <a:r>
              <a:rPr lang="ru-RU" sz="1500" dirty="0" err="1">
                <a:solidFill>
                  <a:schemeClr val="tx2"/>
                </a:solidFill>
              </a:rPr>
              <a:t>отримання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фінансування</a:t>
            </a:r>
            <a:r>
              <a:rPr lang="ru-RU" sz="1500" dirty="0">
                <a:solidFill>
                  <a:schemeClr val="tx2"/>
                </a:solidFill>
              </a:rPr>
              <a:t>. 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</a:rPr>
              <a:t>5. За </a:t>
            </a:r>
            <a:r>
              <a:rPr lang="ru-RU" sz="1500" dirty="0" err="1">
                <a:solidFill>
                  <a:schemeClr val="tx2"/>
                </a:solidFill>
              </a:rPr>
              <a:t>бажанням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партнерського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університету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укладається</a:t>
            </a:r>
            <a:r>
              <a:rPr lang="ru-RU" sz="1500" dirty="0">
                <a:solidFill>
                  <a:schemeClr val="tx2"/>
                </a:solidFill>
              </a:rPr>
              <a:t> проект угоди про </a:t>
            </a:r>
            <a:r>
              <a:rPr lang="ru-RU" sz="1500" dirty="0" err="1">
                <a:solidFill>
                  <a:schemeClr val="tx2"/>
                </a:solidFill>
              </a:rPr>
              <a:t>співпрацю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Еразмус</a:t>
            </a:r>
            <a:r>
              <a:rPr lang="ru-RU" sz="1500" dirty="0">
                <a:solidFill>
                  <a:schemeClr val="tx2"/>
                </a:solidFill>
              </a:rPr>
              <a:t>+ (НЕ </a:t>
            </a:r>
            <a:r>
              <a:rPr lang="ru-RU" sz="1500" dirty="0" err="1">
                <a:solidFill>
                  <a:schemeClr val="tx2"/>
                </a:solidFill>
              </a:rPr>
              <a:t>обов’язково</a:t>
            </a:r>
            <a:r>
              <a:rPr lang="ru-RU" sz="1500" dirty="0">
                <a:solidFill>
                  <a:schemeClr val="tx2"/>
                </a:solidFill>
              </a:rPr>
              <a:t> до конкурсу). 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</a:rPr>
              <a:t>6. На запит </a:t>
            </a:r>
            <a:r>
              <a:rPr lang="ru-RU" sz="1500" dirty="0" err="1">
                <a:solidFill>
                  <a:schemeClr val="tx2"/>
                </a:solidFill>
              </a:rPr>
              <a:t>партнерів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Відділ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міжнародних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зв’язків</a:t>
            </a:r>
            <a:r>
              <a:rPr lang="ru-RU" sz="1500" dirty="0">
                <a:solidFill>
                  <a:schemeClr val="tx2"/>
                </a:solidFill>
              </a:rPr>
              <a:t> БДПУ </a:t>
            </a:r>
            <a:r>
              <a:rPr lang="ru-RU" sz="1500" dirty="0" err="1">
                <a:solidFill>
                  <a:schemeClr val="tx2"/>
                </a:solidFill>
              </a:rPr>
              <a:t>надсилає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інформацію</a:t>
            </a:r>
            <a:r>
              <a:rPr lang="ru-RU" sz="1500" dirty="0">
                <a:solidFill>
                  <a:schemeClr val="tx2"/>
                </a:solidFill>
              </a:rPr>
              <a:t> про БДПУ та </a:t>
            </a:r>
            <a:r>
              <a:rPr lang="ru-RU" sz="1500" dirty="0" err="1">
                <a:solidFill>
                  <a:schemeClr val="tx2"/>
                </a:solidFill>
              </a:rPr>
              <a:t>відповіді</a:t>
            </a:r>
            <a:r>
              <a:rPr lang="ru-RU" sz="1500" dirty="0">
                <a:solidFill>
                  <a:schemeClr val="tx2"/>
                </a:solidFill>
              </a:rPr>
              <a:t> на </a:t>
            </a:r>
            <a:r>
              <a:rPr lang="ru-RU" sz="1500" dirty="0" err="1">
                <a:solidFill>
                  <a:schemeClr val="tx2"/>
                </a:solidFill>
              </a:rPr>
              <a:t>запитання</a:t>
            </a:r>
            <a:r>
              <a:rPr lang="ru-RU" sz="1500" dirty="0">
                <a:solidFill>
                  <a:schemeClr val="tx2"/>
                </a:solidFill>
              </a:rPr>
              <a:t> для </a:t>
            </a:r>
            <a:r>
              <a:rPr lang="ru-RU" sz="1500" dirty="0" err="1">
                <a:solidFill>
                  <a:schemeClr val="tx2"/>
                </a:solidFill>
              </a:rPr>
              <a:t>оформлення</a:t>
            </a:r>
            <a:r>
              <a:rPr lang="ru-RU" sz="1500" dirty="0">
                <a:solidFill>
                  <a:schemeClr val="tx2"/>
                </a:solidFill>
              </a:rPr>
              <a:t> заявки. 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</a:rPr>
              <a:t>7. </a:t>
            </a:r>
            <a:r>
              <a:rPr lang="ru-RU" sz="1500" dirty="0" err="1">
                <a:solidFill>
                  <a:schemeClr val="tx2"/>
                </a:solidFill>
              </a:rPr>
              <a:t>Партнерський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університет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подає</a:t>
            </a:r>
            <a:r>
              <a:rPr lang="ru-RU" sz="1500" dirty="0">
                <a:solidFill>
                  <a:schemeClr val="tx2"/>
                </a:solidFill>
              </a:rPr>
              <a:t> заявку до </a:t>
            </a:r>
            <a:r>
              <a:rPr lang="ru-RU" sz="1500" dirty="0" err="1">
                <a:solidFill>
                  <a:schemeClr val="tx2"/>
                </a:solidFill>
              </a:rPr>
              <a:t>національної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агенції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Еразмус</a:t>
            </a:r>
            <a:r>
              <a:rPr lang="ru-RU" sz="1500" dirty="0">
                <a:solidFill>
                  <a:schemeClr val="tx2"/>
                </a:solidFill>
              </a:rPr>
              <a:t>+ і </a:t>
            </a:r>
            <a:r>
              <a:rPr lang="ru-RU" sz="1500" dirty="0" err="1">
                <a:solidFill>
                  <a:schemeClr val="tx2"/>
                </a:solidFill>
              </a:rPr>
              <a:t>чекає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результати</a:t>
            </a:r>
            <a:r>
              <a:rPr lang="ru-RU" sz="1500" dirty="0">
                <a:solidFill>
                  <a:schemeClr val="tx2"/>
                </a:solidFill>
              </a:rPr>
              <a:t> до </a:t>
            </a:r>
            <a:r>
              <a:rPr lang="ru-RU" sz="1500" dirty="0" err="1">
                <a:solidFill>
                  <a:schemeClr val="tx2"/>
                </a:solidFill>
              </a:rPr>
              <a:t>травня-липня</a:t>
            </a:r>
            <a:r>
              <a:rPr lang="ru-RU" sz="1500" dirty="0">
                <a:solidFill>
                  <a:schemeClr val="tx2"/>
                </a:solidFill>
              </a:rPr>
              <a:t> 2020 року. 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</a:rPr>
              <a:t>8. </a:t>
            </a:r>
            <a:r>
              <a:rPr lang="ru-RU" sz="1500" dirty="0" err="1">
                <a:solidFill>
                  <a:schemeClr val="tx2"/>
                </a:solidFill>
              </a:rPr>
              <a:t>Якщо</a:t>
            </a:r>
            <a:r>
              <a:rPr lang="ru-RU" sz="1500" dirty="0">
                <a:solidFill>
                  <a:schemeClr val="tx2"/>
                </a:solidFill>
              </a:rPr>
              <a:t> проект </a:t>
            </a:r>
            <a:r>
              <a:rPr lang="ru-RU" sz="1500" dirty="0" err="1">
                <a:solidFill>
                  <a:schemeClr val="tx2"/>
                </a:solidFill>
              </a:rPr>
              <a:t>підтримано</a:t>
            </a:r>
            <a:r>
              <a:rPr lang="ru-RU" sz="1500" dirty="0">
                <a:solidFill>
                  <a:schemeClr val="tx2"/>
                </a:solidFill>
              </a:rPr>
              <a:t>, то </a:t>
            </a:r>
            <a:r>
              <a:rPr lang="ru-RU" sz="1500" dirty="0" err="1">
                <a:solidFill>
                  <a:schemeClr val="tx2"/>
                </a:solidFill>
              </a:rPr>
              <a:t>укладається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міжінституційна</a:t>
            </a:r>
            <a:r>
              <a:rPr lang="ru-RU" sz="1500" dirty="0">
                <a:solidFill>
                  <a:schemeClr val="tx2"/>
                </a:solidFill>
              </a:rPr>
              <a:t> угода, </a:t>
            </a:r>
            <a:r>
              <a:rPr lang="ru-RU" sz="1500" dirty="0" err="1">
                <a:solidFill>
                  <a:schemeClr val="tx2"/>
                </a:solidFill>
              </a:rPr>
              <a:t>підписується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двома</a:t>
            </a:r>
            <a:r>
              <a:rPr lang="ru-RU" sz="1500" dirty="0">
                <a:solidFill>
                  <a:schemeClr val="tx2"/>
                </a:solidFill>
              </a:rPr>
              <a:t> сторонами і </a:t>
            </a:r>
            <a:r>
              <a:rPr lang="ru-RU" sz="1500" dirty="0" err="1">
                <a:solidFill>
                  <a:schemeClr val="tx2"/>
                </a:solidFill>
              </a:rPr>
              <a:t>можна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розпочинати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співпрацю</a:t>
            </a:r>
            <a:r>
              <a:rPr lang="ru-RU" sz="15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</a:rPr>
              <a:t>9. </a:t>
            </a:r>
            <a:r>
              <a:rPr lang="ru-RU" sz="1500" dirty="0" err="1">
                <a:solidFill>
                  <a:schemeClr val="tx2"/>
                </a:solidFill>
              </a:rPr>
              <a:t>Відділ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міжнародних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зв'язків</a:t>
            </a:r>
            <a:r>
              <a:rPr lang="ru-RU" sz="1500" dirty="0">
                <a:solidFill>
                  <a:schemeClr val="tx2"/>
                </a:solidFill>
              </a:rPr>
              <a:t> БДПУ </a:t>
            </a:r>
            <a:r>
              <a:rPr lang="ru-RU" sz="1500" dirty="0" err="1">
                <a:solidFill>
                  <a:schemeClr val="tx2"/>
                </a:solidFill>
              </a:rPr>
              <a:t>оголошує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внутрішні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конкурси</a:t>
            </a:r>
            <a:r>
              <a:rPr lang="ru-RU" sz="1500" dirty="0">
                <a:solidFill>
                  <a:schemeClr val="tx2"/>
                </a:solidFill>
              </a:rPr>
              <a:t> для </a:t>
            </a:r>
            <a:r>
              <a:rPr lang="ru-RU" sz="1500" dirty="0" err="1">
                <a:solidFill>
                  <a:schemeClr val="tx2"/>
                </a:solidFill>
              </a:rPr>
              <a:t>студентів</a:t>
            </a:r>
            <a:r>
              <a:rPr lang="ru-RU" sz="1500" dirty="0">
                <a:solidFill>
                  <a:schemeClr val="tx2"/>
                </a:solidFill>
              </a:rPr>
              <a:t>, </a:t>
            </a:r>
            <a:r>
              <a:rPr lang="ru-RU" sz="1500" dirty="0" err="1">
                <a:solidFill>
                  <a:schemeClr val="tx2"/>
                </a:solidFill>
              </a:rPr>
              <a:t>аспірантів</a:t>
            </a:r>
            <a:r>
              <a:rPr lang="ru-RU" sz="1500" dirty="0">
                <a:solidFill>
                  <a:schemeClr val="tx2"/>
                </a:solidFill>
              </a:rPr>
              <a:t> та </a:t>
            </a:r>
            <a:r>
              <a:rPr lang="ru-RU" sz="1500" dirty="0" err="1">
                <a:solidFill>
                  <a:schemeClr val="tx2"/>
                </a:solidFill>
              </a:rPr>
              <a:t>викладачів</a:t>
            </a:r>
            <a:r>
              <a:rPr lang="ru-RU" sz="1500" dirty="0">
                <a:solidFill>
                  <a:schemeClr val="tx2"/>
                </a:solidFill>
              </a:rPr>
              <a:t> ЛНУ.</a:t>
            </a:r>
          </a:p>
          <a:p>
            <a:pPr algn="just"/>
            <a:r>
              <a:rPr lang="ru-RU" sz="1500" dirty="0">
                <a:solidFill>
                  <a:schemeClr val="tx2"/>
                </a:solidFill>
              </a:rPr>
              <a:t>10. </a:t>
            </a:r>
            <a:r>
              <a:rPr lang="ru-RU" sz="1500" dirty="0" err="1">
                <a:solidFill>
                  <a:schemeClr val="tx2"/>
                </a:solidFill>
              </a:rPr>
              <a:t>Проводяться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відбори</a:t>
            </a:r>
            <a:r>
              <a:rPr lang="ru-RU" sz="1500" dirty="0">
                <a:solidFill>
                  <a:schemeClr val="tx2"/>
                </a:solidFill>
              </a:rPr>
              <a:t> та </a:t>
            </a:r>
            <a:r>
              <a:rPr lang="ru-RU" sz="1500" dirty="0" err="1">
                <a:solidFill>
                  <a:schemeClr val="tx2"/>
                </a:solidFill>
              </a:rPr>
              <a:t>відібрані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кандидати</a:t>
            </a:r>
            <a:r>
              <a:rPr lang="ru-RU" sz="1500" dirty="0">
                <a:solidFill>
                  <a:schemeClr val="tx2"/>
                </a:solidFill>
              </a:rPr>
              <a:t> </a:t>
            </a:r>
            <a:r>
              <a:rPr lang="ru-RU" sz="1500" dirty="0" err="1">
                <a:solidFill>
                  <a:schemeClr val="tx2"/>
                </a:solidFill>
              </a:rPr>
              <a:t>готуються</a:t>
            </a:r>
            <a:r>
              <a:rPr lang="ru-RU" sz="1500" dirty="0">
                <a:solidFill>
                  <a:schemeClr val="tx2"/>
                </a:solidFill>
              </a:rPr>
              <a:t> до </a:t>
            </a:r>
            <a:r>
              <a:rPr lang="ru-RU" sz="1500" dirty="0" err="1">
                <a:solidFill>
                  <a:schemeClr val="tx2"/>
                </a:solidFill>
              </a:rPr>
              <a:t>участі</a:t>
            </a:r>
            <a:r>
              <a:rPr lang="ru-RU" sz="1500" dirty="0">
                <a:solidFill>
                  <a:schemeClr val="tx2"/>
                </a:solidFill>
              </a:rPr>
              <a:t> в </a:t>
            </a:r>
            <a:r>
              <a:rPr lang="ru-RU" sz="1500" dirty="0" err="1">
                <a:solidFill>
                  <a:schemeClr val="tx2"/>
                </a:solidFill>
              </a:rPr>
              <a:t>мобільності</a:t>
            </a:r>
            <a:r>
              <a:rPr lang="ru-RU" sz="15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2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47" y="229566"/>
            <a:ext cx="1962894" cy="112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441"/>
            <a:ext cx="1506238" cy="1555221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9224"/>
            <a:ext cx="1875656" cy="113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430</Words>
  <Application>Microsoft Office PowerPoint</Application>
  <PresentationFormat>Экран (4:3)</PresentationFormat>
  <Paragraphs>232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20</cp:revision>
  <dcterms:created xsi:type="dcterms:W3CDTF">2019-11-26T14:32:37Z</dcterms:created>
  <dcterms:modified xsi:type="dcterms:W3CDTF">2019-11-26T20:01:57Z</dcterms:modified>
</cp:coreProperties>
</file>