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81" r:id="rId3"/>
    <p:sldId id="382" r:id="rId4"/>
    <p:sldId id="317" r:id="rId5"/>
    <p:sldId id="383" r:id="rId6"/>
    <p:sldId id="384" r:id="rId7"/>
    <p:sldId id="385" r:id="rId8"/>
    <p:sldId id="386" r:id="rId9"/>
    <p:sldId id="387" r:id="rId10"/>
    <p:sldId id="395" r:id="rId11"/>
    <p:sldId id="390" r:id="rId12"/>
    <p:sldId id="389" r:id="rId13"/>
    <p:sldId id="388" r:id="rId14"/>
    <p:sldId id="391" r:id="rId15"/>
    <p:sldId id="364" r:id="rId16"/>
    <p:sldId id="393" r:id="rId17"/>
    <p:sldId id="397" r:id="rId18"/>
    <p:sldId id="340" r:id="rId19"/>
    <p:sldId id="394" r:id="rId20"/>
    <p:sldId id="379" r:id="rId21"/>
    <p:sldId id="396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0033"/>
    <a:srgbClr val="CC0000"/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6D66-761C-46F6-B3FF-AA252A76FC24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B085-6795-4869-8B07-1AE5ACABAEC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EF46-4432-4C12-8AAD-D7738E074733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C40C-1D89-4845-BEC7-DFB035B42B3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1055-727B-484F-9691-795C86235FC5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677E-7E56-404D-8552-C29827BB438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95FB-7D49-45BA-88B4-930677BEFC07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8FC1-9A38-400F-821F-5C34F09F1DF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6AE2-1D76-4907-B7D7-2214642A9239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7661-9671-4CD2-A68E-9D14829A86A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99BC-5088-47AC-A94D-A9C8588DB8A4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CCFB-02C3-4C9F-8DD5-16D5A035C4E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1F67-C3DA-45E9-9571-39D9BE897792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8BEF-4E39-4E33-BFC3-DE0724CD349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ED67-8051-4A8C-8A8C-F565C394717A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6D5B-3EF2-418B-9454-FD389E22D8C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3C58-C3BA-4D05-B411-D0EB30F2CA62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D1C4-3F18-41A2-98DD-345DB55361D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9567-B410-4C18-8766-AFCF6E0DDA94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5233-F2DE-458C-83AB-B44AFD6766F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7A4C-2818-404B-8E52-33198D8291C5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F7A8-F5F6-46D8-8591-E92E08AEB45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45042-1779-4530-9471-E96B77D19513}" type="datetimeFigureOut">
              <a:rPr lang="uk-UA"/>
              <a:pPr>
                <a:defRPr/>
              </a:pPr>
              <a:t>26.12.2018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2D05FA-51E6-4458-B878-4EF4EA43962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3999" cy="3357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НАУКОВО-ДОСЛІДНИЙ ІНСТИТУТ СЛОВ'ЯНОЗНАВСТВА </a:t>
            </a:r>
            <a:b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 КОМПАРАТИВІСТИКИ БДПУ</a:t>
            </a:r>
            <a:b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 рік</a:t>
            </a:r>
            <a:r>
              <a:rPr lang="uk-UA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alt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alt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 descr="http://www.osvita.com.ua/upload/i/00000348_b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Дискусія в шкільному підручнику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з української мови, 10 клас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42904096_2200748560197363_1554908436100022272_n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4525" t="1015" r="7239"/>
          <a:stretch>
            <a:fillRect/>
          </a:stretch>
        </p:blipFill>
        <p:spPr bwMode="auto">
          <a:xfrm>
            <a:off x="214282" y="1643050"/>
            <a:ext cx="342901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42878936_2200748896863996_7036096199757135872_n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10181" r="14027" b="162"/>
          <a:stretch>
            <a:fillRect/>
          </a:stretch>
        </p:blipFill>
        <p:spPr bwMode="auto">
          <a:xfrm>
            <a:off x="3740860" y="1606773"/>
            <a:ext cx="2831404" cy="346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G:\42972034_2200749343530618_4446726486480650240_n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l="10633" t="-1222" r="12443" b="1058"/>
          <a:stretch>
            <a:fillRect/>
          </a:stretch>
        </p:blipFill>
        <p:spPr bwMode="auto">
          <a:xfrm>
            <a:off x="6357951" y="3498351"/>
            <a:ext cx="2786050" cy="3359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Більше 20 телепрограм “ПРО </a:t>
            </a:r>
            <a:r>
              <a:rPr lang="uk-UA" sz="4000" b="1" dirty="0" err="1" smtClean="0">
                <a:solidFill>
                  <a:srgbClr val="C00000"/>
                </a:solidFill>
              </a:rPr>
              <a:t>Читай”</a:t>
            </a:r>
            <a:r>
              <a:rPr lang="uk-UA" sz="4000" b="1" dirty="0" smtClean="0">
                <a:solidFill>
                  <a:srgbClr val="C00000"/>
                </a:solidFill>
              </a:rPr>
              <a:t>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на бердянському ТРК “ЮГ” за участі професорів Ольги </a:t>
            </a:r>
            <a:r>
              <a:rPr lang="uk-UA" sz="4000" b="1" dirty="0" err="1" smtClean="0">
                <a:solidFill>
                  <a:srgbClr val="C00000"/>
                </a:solidFill>
              </a:rPr>
              <a:t>Харлан</a:t>
            </a:r>
            <a:r>
              <a:rPr lang="uk-UA" sz="4000" b="1" dirty="0" smtClean="0">
                <a:solidFill>
                  <a:srgbClr val="C00000"/>
                </a:solidFill>
              </a:rPr>
              <a:t>, Ольги </a:t>
            </a:r>
            <a:r>
              <a:rPr lang="uk-UA" sz="4000" b="1" dirty="0" err="1" smtClean="0">
                <a:solidFill>
                  <a:srgbClr val="C00000"/>
                </a:solidFill>
              </a:rPr>
              <a:t>Новик</a:t>
            </a:r>
            <a:r>
              <a:rPr lang="uk-UA" sz="4000" b="1" dirty="0" smtClean="0">
                <a:solidFill>
                  <a:srgbClr val="C00000"/>
                </a:solidFill>
              </a:rPr>
              <a:t/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та Софії </a:t>
            </a:r>
            <a:r>
              <a:rPr lang="uk-UA" sz="4000" b="1" dirty="0" err="1" smtClean="0">
                <a:solidFill>
                  <a:srgbClr val="C00000"/>
                </a:solidFill>
              </a:rPr>
              <a:t>Філоненко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content.fiev4-1.fna.fbcdn.net/v/t34.0-12/22053096_1681741775203880_1678744002_n.jpg?oh=d9299ce25c6206ef17251482f866cc7d&amp;oe=59CCB30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7512"/>
          <a:stretch>
            <a:fillRect/>
          </a:stretch>
        </p:blipFill>
        <p:spPr bwMode="auto">
          <a:xfrm>
            <a:off x="214282" y="2857496"/>
            <a:ext cx="3012371" cy="256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 descr="Світлина від Софії Філоненк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321467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scontent.fiev4-1.fna.fbcdn.net/v/t34.0-12/22052680_1681741381870586_2132519400_n.jpg?oh=91f364ebc510cc00a9a84c8d7197d625&amp;oe=59CC578D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000364" y="3929066"/>
            <a:ext cx="3312368" cy="271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Літературна телепрограма «</a:t>
            </a:r>
            <a:r>
              <a:rPr lang="uk-UA" b="1" dirty="0" err="1" smtClean="0">
                <a:solidFill>
                  <a:srgbClr val="C00000"/>
                </a:solidFill>
              </a:rPr>
              <a:t>Букоголіки</a:t>
            </a:r>
            <a:r>
              <a:rPr lang="uk-UA" b="1" dirty="0" smtClean="0">
                <a:solidFill>
                  <a:srgbClr val="C00000"/>
                </a:solidFill>
              </a:rPr>
              <a:t>» телеканалу </a:t>
            </a:r>
            <a:r>
              <a:rPr lang="en-US" b="1" dirty="0" smtClean="0">
                <a:solidFill>
                  <a:srgbClr val="C00000"/>
                </a:solidFill>
              </a:rPr>
              <a:t>UA</a:t>
            </a:r>
            <a:r>
              <a:rPr lang="uk-UA" b="1" dirty="0" smtClean="0">
                <a:solidFill>
                  <a:srgbClr val="C00000"/>
                </a:solidFill>
              </a:rPr>
              <a:t>:Перший, 30 жовтня 2018 року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5778" name="Picture 2" descr="https://scontent-frt3-2.xx.fbcdn.net/v/t1.0-9/46510489_926033250925260_2927349485891747840_n.jpg?_nc_cat=106&amp;_nc_ht=scontent-frt3-2.xx&amp;oh=2f76ac1e988f23892b173dbc561ae407&amp;oe=5CD62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6215106" cy="413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Міжнародний літературний конкурс «Коронація слова-2018»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6802" name="Picture 2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43380"/>
            <a:ext cx="4429156" cy="249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804" name="Picture 4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607752" cy="30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Презентація збірника оповідань переможців конкурсу малої історичної прози від сайту «</a:t>
            </a:r>
            <a:r>
              <a:rPr lang="uk-UA" sz="4000" b="1" dirty="0" err="1" smtClean="0">
                <a:solidFill>
                  <a:srgbClr val="C00000"/>
                </a:solidFill>
              </a:rPr>
              <a:t>ЛітАкцент</a:t>
            </a:r>
            <a:r>
              <a:rPr lang="uk-UA" sz="4000" b="1" dirty="0" smtClean="0">
                <a:solidFill>
                  <a:srgbClr val="C00000"/>
                </a:solidFill>
              </a:rPr>
              <a:t>» «</a:t>
            </a:r>
            <a:r>
              <a:rPr lang="en-US" sz="4000" b="1" dirty="0" smtClean="0">
                <a:solidFill>
                  <a:srgbClr val="C00000"/>
                </a:solidFill>
              </a:rPr>
              <a:t>PRO</a:t>
            </a:r>
            <a:r>
              <a:rPr lang="uk-UA" sz="4000" b="1" dirty="0" smtClean="0">
                <a:solidFill>
                  <a:srgbClr val="C00000"/>
                </a:solidFill>
              </a:rPr>
              <a:t>Минуле», 16 жовтня 2018 року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77826" name="Picture 2" descr="http://litakcent.com/wp-content/uploads/2018/10/uchasniki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4282" y="3429000"/>
            <a:ext cx="5843448" cy="304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8" name="Picture 4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143636" y="2928934"/>
            <a:ext cx="2812614" cy="36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</a:rPr>
              <a:t>Спеціалізована вчена рада К 18.092.02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10.01.01 – </a:t>
            </a:r>
            <a:r>
              <a:rPr lang="ru-RU" sz="3600" b="1" dirty="0" err="1" smtClean="0">
                <a:solidFill>
                  <a:srgbClr val="C00000"/>
                </a:solidFill>
              </a:rPr>
              <a:t>українська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література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10.01.05 – </a:t>
            </a:r>
            <a:r>
              <a:rPr lang="ru-RU" sz="3600" b="1" dirty="0" err="1" smtClean="0">
                <a:solidFill>
                  <a:srgbClr val="C00000"/>
                </a:solidFill>
              </a:rPr>
              <a:t>порівняльне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літературознавство</a:t>
            </a:r>
            <a:r>
              <a:rPr lang="ru-RU" sz="3600" b="1" dirty="0" smtClean="0">
                <a:solidFill>
                  <a:srgbClr val="C00000"/>
                </a:solidFill>
              </a:rPr>
              <a:t>. Голова ради – доктор </a:t>
            </a:r>
            <a:r>
              <a:rPr lang="ru-RU" sz="3600" b="1" dirty="0" err="1" smtClean="0">
                <a:solidFill>
                  <a:srgbClr val="C00000"/>
                </a:solidFill>
              </a:rPr>
              <a:t>філологічних</a:t>
            </a:r>
            <a:r>
              <a:rPr lang="ru-RU" sz="3600" b="1" dirty="0" smtClean="0">
                <a:solidFill>
                  <a:srgbClr val="C00000"/>
                </a:solidFill>
              </a:rPr>
              <a:t> наук, </a:t>
            </a:r>
            <a:r>
              <a:rPr lang="ru-RU" sz="3600" b="1" dirty="0" err="1" smtClean="0">
                <a:solidFill>
                  <a:srgbClr val="C00000"/>
                </a:solidFill>
              </a:rPr>
              <a:t>професор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Вікторія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Зарва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4819" name="Picture 2" descr="Світлина від Софії Філоненко.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36662"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023109_541942826286341_5012978930450169856_n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423754_216117262671396_7214428133854806016_n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6557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Наукові записки </a:t>
            </a:r>
            <a:b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altLang="ru-RU" sz="4000" dirty="0" smtClean="0">
                <a:solidFill>
                  <a:schemeClr val="accent2">
                    <a:lumMod val="50000"/>
                  </a:schemeClr>
                </a:solidFill>
              </a:rPr>
              <a:t>Бердянського державного педагогічного університету. Філологічні науки</a:t>
            </a:r>
            <a:endParaRPr lang="ru-RU" alt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2276475"/>
            <a:ext cx="3500437" cy="41036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Рішенням Атестаційної колегії Міністерства освіти і науки України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збірник включений </a:t>
            </a:r>
            <a:br>
              <a:rPr lang="uk-UA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до </a:t>
            </a:r>
            <a:r>
              <a:rPr lang="uk-UA" sz="2400" b="1" cap="all" dirty="0" smtClean="0">
                <a:solidFill>
                  <a:srgbClr val="002060"/>
                </a:solidFill>
                <a:latin typeface="+mj-lt"/>
              </a:rPr>
              <a:t>п</a:t>
            </a: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ереліку наукових фахових видань України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(наказ МОН України </a:t>
            </a:r>
            <a:br>
              <a:rPr lang="uk-UA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від 6 листопада </a:t>
            </a:r>
            <a:br>
              <a:rPr lang="uk-UA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2014 року № 1279).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rgbClr val="666633"/>
              </a:solidFill>
              <a:latin typeface="Bookman Old Style" pitchFamily="18" charset="0"/>
            </a:endParaRPr>
          </a:p>
        </p:txBody>
      </p:sp>
      <p:pic>
        <p:nvPicPr>
          <p:cNvPr id="28676" name="Picture 8" descr="http://www.bdpu.org/sites/bdpu.org/images/ifsk/oblog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214563"/>
            <a:ext cx="181451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10" descr="http://www.bdpu.org/sites/bdpu.org/images/ifsk/oblog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643188"/>
            <a:ext cx="1778000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2" descr="http://www.irbis-nbuv.gov.ua/cgi-bin/irbis_nbuv/cgiirbis_64.exe?C21COM=2&amp;I21DBN=UJRN&amp;P21DBN=UJRN&amp;Z21ID=&amp;Image_file_name=IMG%2Fnzbdpuf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071813"/>
            <a:ext cx="1814513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6" descr="http://www.irbis-nbuv.gov.ua/cgi-bin/irbis_nbuv/cgiirbis_64.exe?C21COM=2&amp;I21DBN=UJRN&amp;P21DBN=UJRN&amp;Z21ID=&amp;Image_file_name=IMG%2Fnzbdpuf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571875"/>
            <a:ext cx="1817687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2" descr="http://www.irbis-nbuv.gov.ua/cgi-bin/irbis_nbuv/cgiirbis_64.exe?C21COM=2&amp;I21DBN=UJRN&amp;P21DBN=UJRN&amp;Z21ID=&amp;Image_file_name=IMG%2Fnzbdpuf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000500"/>
            <a:ext cx="1814513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1" name="Picture 2" descr="http://www.irbis-nbuv.gov.ua/cgi-bin/irbis_nbuv/cgiirbis_64.exe?C21COM=2&amp;I21DBN=UJRN&amp;P21DBN=UJRN&amp;Z21ID=&amp;Image_file_name=IMG%2Fnzbdpuf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488" y="4337050"/>
            <a:ext cx="181451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9883" t="12695" r="23682" b="6250"/>
          <a:stretch>
            <a:fillRect/>
          </a:stretch>
        </p:blipFill>
        <p:spPr bwMode="auto">
          <a:xfrm>
            <a:off x="0" y="0"/>
            <a:ext cx="5643602" cy="387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745" t="12695" r="28074" b="9179"/>
          <a:stretch>
            <a:fillRect/>
          </a:stretch>
        </p:blipFill>
        <p:spPr bwMode="auto">
          <a:xfrm>
            <a:off x="3786150" y="3456190"/>
            <a:ext cx="5357850" cy="340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612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Міжнародна наукова конференція «Троянди й виноград: феномени естетичного і прагматичного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в літературі та культурі»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27-28 вересня 2018 року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R&amp;G_2018_prog_pale_pink.jpg"/>
          <p:cNvPicPr>
            <a:picLocks noChangeAspect="1"/>
          </p:cNvPicPr>
          <p:nvPr/>
        </p:nvPicPr>
        <p:blipFill>
          <a:blip r:embed="rId2" cstate="print">
            <a:lum/>
          </a:blip>
          <a:srcRect l="49219" t="271"/>
          <a:stretch>
            <a:fillRect/>
          </a:stretch>
        </p:blipFill>
        <p:spPr>
          <a:xfrm>
            <a:off x="1857356" y="3214686"/>
            <a:ext cx="2500330" cy="347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R&amp;G_2018_materials (3)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1563" t="271"/>
          <a:stretch>
            <a:fillRect/>
          </a:stretch>
        </p:blipFill>
        <p:spPr>
          <a:xfrm>
            <a:off x="4786314" y="3214686"/>
            <a:ext cx="2380484" cy="346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Переможці конкурсу </a:t>
            </a:r>
            <a:r>
              <a:rPr lang="uk-UA" b="1" dirty="0" err="1" smtClean="0">
                <a:solidFill>
                  <a:srgbClr val="C00000"/>
                </a:solidFill>
              </a:rPr>
              <a:t>буктрейлерів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«Кобзар» Тараса Шевченка»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987" name="Содержимое 3" descr="IMG_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000250"/>
            <a:ext cx="733742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Літературний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тиждень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присвячений</a:t>
            </a:r>
            <a:r>
              <a:rPr lang="ru-RU" b="1" dirty="0" smtClean="0">
                <a:solidFill>
                  <a:srgbClr val="C00000"/>
                </a:solidFill>
              </a:rPr>
              <a:t> 200-річчю </a:t>
            </a:r>
            <a:r>
              <a:rPr lang="ru-RU" b="1" dirty="0" err="1" smtClean="0">
                <a:solidFill>
                  <a:srgbClr val="C00000"/>
                </a:solidFill>
              </a:rPr>
              <a:t>від</a:t>
            </a:r>
            <a:r>
              <a:rPr lang="ru-RU" b="1" dirty="0" smtClean="0">
                <a:solidFill>
                  <a:srgbClr val="C00000"/>
                </a:solidFill>
              </a:rPr>
              <a:t> дня </a:t>
            </a:r>
            <a:r>
              <a:rPr lang="ru-RU" b="1" dirty="0" err="1" smtClean="0">
                <a:solidFill>
                  <a:srgbClr val="C00000"/>
                </a:solidFill>
              </a:rPr>
              <a:t>народження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Івана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Тургенєва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5-9 листопада 2018 року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us.bdpu.org/wp-content/uploads/2018/11/45684852_2209190392696612_69555152431202959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us.bdpu.org/wp-content/uploads/2018/11/IMG_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6" y="3214686"/>
            <a:ext cx="4381499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Робота\Фото\Конф2018\IMG_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09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0"/>
            <a:ext cx="4429125" cy="6715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Почесний гість конференції –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письменник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Іван </a:t>
            </a:r>
            <a:r>
              <a:rPr lang="uk-UA" b="1" dirty="0" err="1" smtClean="0">
                <a:solidFill>
                  <a:srgbClr val="C00000"/>
                </a:solidFill>
              </a:rPr>
              <a:t>Андрусяк</a:t>
            </a:r>
            <a:r>
              <a:rPr lang="uk-UA" b="1" dirty="0" smtClean="0">
                <a:solidFill>
                  <a:srgbClr val="C00000"/>
                </a:solidFill>
              </a:rPr>
              <a:t>, видавництва </a:t>
            </a:r>
            <a:r>
              <a:rPr lang="uk-UA" b="1" dirty="0" err="1" smtClean="0">
                <a:solidFill>
                  <a:srgbClr val="C00000"/>
                </a:solidFill>
              </a:rPr>
              <a:t>“Фонтан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казок”</a:t>
            </a:r>
            <a:r>
              <a:rPr lang="uk-UA" b="1" dirty="0" smtClean="0">
                <a:solidFill>
                  <a:srgbClr val="C00000"/>
                </a:solidFill>
              </a:rPr>
              <a:t>,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“Легенда”</a:t>
            </a:r>
            <a:r>
              <a:rPr lang="uk-UA" b="1" dirty="0" smtClean="0">
                <a:solidFill>
                  <a:srgbClr val="C00000"/>
                </a:solidFill>
              </a:rPr>
              <a:t> (Київ)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1202" name="Picture 2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4095750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Шостий регіональний науково-практичний семінар «Актуальні тенденції викладання української літератури», 4 квітня 2018 року 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7346" name="Picture 2" descr="http://us.bdpu.org/wp-content/uploads/2018/04/DSC5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4429156" cy="295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http://us.bdpu.org/wp-content/uploads/2018/04/DSC5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86058"/>
            <a:ext cx="4081644" cy="271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Лекція Софії </a:t>
            </a:r>
            <a:r>
              <a:rPr lang="uk-UA" sz="4000" b="1" dirty="0" err="1" smtClean="0">
                <a:solidFill>
                  <a:srgbClr val="C00000"/>
                </a:solidFill>
              </a:rPr>
              <a:t>Філоненко</a:t>
            </a:r>
            <a:r>
              <a:rPr lang="uk-UA" sz="4000" b="1" dirty="0" smtClean="0">
                <a:solidFill>
                  <a:srgbClr val="C00000"/>
                </a:solidFill>
              </a:rPr>
              <a:t> «</a:t>
            </a:r>
            <a:r>
              <a:rPr lang="en-US" sz="4000" b="1" dirty="0" smtClean="0">
                <a:solidFill>
                  <a:srgbClr val="C00000"/>
                </a:solidFill>
              </a:rPr>
              <a:t>Celebrate Diversity</a:t>
            </a:r>
            <a:r>
              <a:rPr lang="uk-UA" sz="4000" b="1" dirty="0" smtClean="0">
                <a:solidFill>
                  <a:srgbClr val="C00000"/>
                </a:solidFill>
              </a:rPr>
              <a:t>: тренди сучасної української масової літератури» на Книжковому Арсеналі в </a:t>
            </a:r>
            <a:r>
              <a:rPr lang="uk-UA" sz="4000" b="1" dirty="0" err="1" smtClean="0">
                <a:solidFill>
                  <a:srgbClr val="C00000"/>
                </a:solidFill>
              </a:rPr>
              <a:t>м.Київ</a:t>
            </a:r>
            <a:r>
              <a:rPr lang="uk-UA" sz="4000" b="1" dirty="0" smtClean="0">
                <a:solidFill>
                  <a:srgbClr val="C00000"/>
                </a:solidFill>
              </a:rPr>
              <a:t>, 1 червня 2018 року 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70658" name="Picture 2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67020"/>
            <a:ext cx="5328707" cy="399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Дискусії на Книжковому Арсеналі – 2018 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1684" name="Picture 4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4643438" cy="308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2" name="Picture 2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768547" cy="358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Дискусії на Львівському форумі видавців – 2018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72706" name="Picture 2" descr="Ð¡Ð²ÑÑÐ»Ð¸Ð½Ð° Ð²ÑÐ´ ÐÐ°ÑÐ°Ð»Ñ ÐÑÑÐ½Ð¸ÑÑÐºÐ¾Ñ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785926"/>
            <a:ext cx="5034635" cy="334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8" name="Picture 4" descr="Ð¡Ð²ÑÑÐ»Ð¸Ð½Ð° Ð²ÑÐ´ Ð¡Ð¾ÑÑÑ Ð¤ÑÐ»Ð¾Ð½ÐµÐ½ÐºÐ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600" y="3714752"/>
            <a:ext cx="439340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Дискусія «Вижити й перемогти: культові історичні романи і кіно» на Запорізькій книжковій толоці, 27 жовтня 2018 року</a:t>
            </a:r>
            <a:endParaRPr lang="uk-UA" sz="4000" b="1" dirty="0">
              <a:solidFill>
                <a:srgbClr val="C00000"/>
              </a:solidFill>
            </a:endParaRPr>
          </a:p>
        </p:txBody>
      </p:sp>
      <p:pic>
        <p:nvPicPr>
          <p:cNvPr id="73730" name="Picture 2" descr="https://scontent-frt3-2.xx.fbcdn.net/v/t1.0-9/44833606_912970488898203_7513071452057239552_n.jpg?_nc_cat=111&amp;_nc_ht=scontent-frt3-2.xx&amp;oh=6c836b8ced28cce4e3efdc540aa07cd6&amp;oe=5CA2401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43042" y="2285992"/>
            <a:ext cx="5786478" cy="435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168</Words>
  <Application>Microsoft Office PowerPoint</Application>
  <PresentationFormat>Екран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НАУКОВО-ДОСЛІДНИЙ ІНСТИТУТ СЛОВ'ЯНОЗНАВСТВА  ТА КОМПАРАТИВІСТИКИ БДПУ 2018 рік </vt:lpstr>
      <vt:lpstr>Міжнародна наукова конференція «Троянди й виноград: феномени естетичного і прагматичного  в літературі та культурі»  27-28 вересня 2018 року</vt:lpstr>
      <vt:lpstr>Слайд 3</vt:lpstr>
      <vt:lpstr>Почесний гість конференції –  письменник  Іван Андрусяк, видавництва “Фонтан казок”, “Легенда” (Київ)</vt:lpstr>
      <vt:lpstr>Шостий регіональний науково-практичний семінар «Актуальні тенденції викладання української літератури», 4 квітня 2018 року </vt:lpstr>
      <vt:lpstr>Лекція Софії Філоненко «Celebrate Diversity: тренди сучасної української масової літератури» на Книжковому Арсеналі в м.Київ, 1 червня 2018 року </vt:lpstr>
      <vt:lpstr>Дискусії на Книжковому Арсеналі – 2018 </vt:lpstr>
      <vt:lpstr>Дискусії на Львівському форумі видавців – 2018 </vt:lpstr>
      <vt:lpstr>Дискусія «Вижити й перемогти: культові історичні романи і кіно» на Запорізькій книжковій толоці, 27 жовтня 2018 року</vt:lpstr>
      <vt:lpstr>Дискусія в шкільному підручнику  з української мови, 10 клас</vt:lpstr>
      <vt:lpstr>Більше 20 телепрограм “ПРО Читай”  на бердянському ТРК “ЮГ” за участі професорів Ольги Харлан, Ольги Новик та Софії Філоненко</vt:lpstr>
      <vt:lpstr>Літературна телепрограма «Букоголіки» телеканалу UA:Перший, 30 жовтня 2018 року</vt:lpstr>
      <vt:lpstr>Міжнародний літературний конкурс «Коронація слова-2018»</vt:lpstr>
      <vt:lpstr>Презентація збірника оповідань переможців конкурсу малої історичної прози від сайту «ЛітАкцент» «PROМинуле», 16 жовтня 2018 року</vt:lpstr>
      <vt:lpstr>Спеціалізована вчена рада К 18.092.02 10.01.01 – українська література,  10.01.05 – порівняльне літературознавство. Голова ради – доктор філологічних наук, професор Вікторія Зарва </vt:lpstr>
      <vt:lpstr>Слайд 16</vt:lpstr>
      <vt:lpstr>Слайд 17</vt:lpstr>
      <vt:lpstr>Наукові записки  Бердянського державного педагогічного університету. Філологічні науки</vt:lpstr>
      <vt:lpstr>Слайд 19</vt:lpstr>
      <vt:lpstr>Переможці конкурсу буктрейлерів  «Кобзар» Тараса Шевченка»</vt:lpstr>
      <vt:lpstr>Літературний тиждень, присвячений 200-річчю від дня народження Івана Тургенєва,  5-9 листопада 2018 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Соня</dc:creator>
  <cp:lastModifiedBy>Sofia</cp:lastModifiedBy>
  <cp:revision>163</cp:revision>
  <dcterms:created xsi:type="dcterms:W3CDTF">2015-09-22T05:34:53Z</dcterms:created>
  <dcterms:modified xsi:type="dcterms:W3CDTF">2018-12-26T11:45:18Z</dcterms:modified>
</cp:coreProperties>
</file>