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6" r:id="rId8"/>
    <p:sldId id="267" r:id="rId9"/>
    <p:sldId id="262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929" autoAdjust="0"/>
  </p:normalViewPr>
  <p:slideViewPr>
    <p:cSldViewPr>
      <p:cViewPr>
        <p:scale>
          <a:sx n="100" d="100"/>
          <a:sy n="100" d="100"/>
        </p:scale>
        <p:origin x="-130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4F32C-24E4-461D-9AA3-B039D1950DD8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AA33-BAA7-403E-93E6-C2FC9FDE0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4F32C-24E4-461D-9AA3-B039D1950DD8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AA33-BAA7-403E-93E6-C2FC9FDE0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4F32C-24E4-461D-9AA3-B039D1950DD8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AA33-BAA7-403E-93E6-C2FC9FDE0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4F32C-24E4-461D-9AA3-B039D1950DD8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AA33-BAA7-403E-93E6-C2FC9FDE0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4F32C-24E4-461D-9AA3-B039D1950DD8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AA33-BAA7-403E-93E6-C2FC9FDE0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4F32C-24E4-461D-9AA3-B039D1950DD8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AA33-BAA7-403E-93E6-C2FC9FDE0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4F32C-24E4-461D-9AA3-B039D1950DD8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AA33-BAA7-403E-93E6-C2FC9FDE0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4F32C-24E4-461D-9AA3-B039D1950DD8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AA33-BAA7-403E-93E6-C2FC9FDE0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4F32C-24E4-461D-9AA3-B039D1950DD8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AA33-BAA7-403E-93E6-C2FC9FDE0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4F32C-24E4-461D-9AA3-B039D1950DD8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AA33-BAA7-403E-93E6-C2FC9FDE0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4F32C-24E4-461D-9AA3-B039D1950DD8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038AA33-BAA7-403E-93E6-C2FC9FDE0C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64F32C-24E4-461D-9AA3-B039D1950DD8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38AA33-BAA7-403E-93E6-C2FC9FDE0C1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7" y="142852"/>
            <a:ext cx="6500859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u="sng" dirty="0" smtClean="0"/>
              <a:t>Цитата:</a:t>
            </a:r>
            <a:endParaRPr lang="ru-RU" b="1" u="sng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Вордсворт заявив, </a:t>
            </a:r>
            <a:r>
              <a:rPr lang="ru-RU" dirty="0" err="1" smtClean="0"/>
              <a:t>що</a:t>
            </a:r>
            <a:r>
              <a:rPr lang="ru-RU" dirty="0" smtClean="0"/>
              <a:t> романтична </a:t>
            </a:r>
            <a:r>
              <a:rPr lang="ru-RU" dirty="0" err="1" smtClean="0"/>
              <a:t>поезія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відзначена</a:t>
            </a:r>
            <a:r>
              <a:rPr lang="ru-RU" dirty="0" smtClean="0"/>
              <a:t> як "</a:t>
            </a:r>
            <a:r>
              <a:rPr lang="ru-RU" dirty="0" err="1" smtClean="0"/>
              <a:t>спонтанний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перелив </a:t>
            </a:r>
            <a:r>
              <a:rPr lang="ru-RU" dirty="0" err="1" smtClean="0"/>
              <a:t>сильних</a:t>
            </a:r>
            <a:r>
              <a:rPr lang="ru-RU" dirty="0" smtClean="0"/>
              <a:t> </a:t>
            </a:r>
            <a:r>
              <a:rPr lang="ru-RU" dirty="0" err="1" smtClean="0"/>
              <a:t>почуттів</a:t>
            </a:r>
            <a:r>
              <a:rPr lang="ru-RU" dirty="0" smtClean="0"/>
              <a:t>" (263).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Романтична </a:t>
            </a:r>
            <a:r>
              <a:rPr lang="ru-RU" dirty="0" err="1" smtClean="0"/>
              <a:t>поезія</a:t>
            </a:r>
            <a:r>
              <a:rPr lang="ru-RU" dirty="0" smtClean="0"/>
              <a:t>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"</a:t>
            </a:r>
            <a:r>
              <a:rPr lang="ru-RU" dirty="0" err="1" smtClean="0"/>
              <a:t>спонтанним</a:t>
            </a:r>
            <a:r>
              <a:rPr lang="ru-RU" dirty="0" smtClean="0"/>
              <a:t> переливом </a:t>
            </a:r>
            <a:r>
              <a:rPr lang="ru-RU" dirty="0" err="1" smtClean="0"/>
              <a:t>сильних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почуттів</a:t>
            </a:r>
            <a:r>
              <a:rPr lang="ru-RU" dirty="0" smtClean="0"/>
              <a:t>" (Вордсворт 263).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u="sng" dirty="0" err="1" smtClean="0"/>
              <a:t>Блокова</a:t>
            </a:r>
            <a:r>
              <a:rPr lang="ru-RU" b="1" u="sng" dirty="0" smtClean="0"/>
              <a:t> цитата:</a:t>
            </a:r>
          </a:p>
          <a:p>
            <a:pPr indent="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видавничої</a:t>
            </a:r>
            <a:r>
              <a:rPr lang="ru-RU" dirty="0" smtClean="0"/>
              <a:t> </a:t>
            </a:r>
            <a:r>
              <a:rPr lang="ru-RU" dirty="0" err="1" smtClean="0"/>
              <a:t>справи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 «</a:t>
            </a:r>
            <a:r>
              <a:rPr lang="ru-RU" dirty="0" err="1" smtClean="0"/>
              <a:t>редагування</a:t>
            </a:r>
            <a:r>
              <a:rPr lang="ru-RU" dirty="0" smtClean="0"/>
              <a:t>» перш за все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для </a:t>
            </a:r>
            <a:r>
              <a:rPr lang="ru-RU" dirty="0" err="1" smtClean="0"/>
              <a:t>позначення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</a:t>
            </a:r>
            <a:r>
              <a:rPr lang="ru-RU" dirty="0" err="1" smtClean="0"/>
              <a:t>пов’язаних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діяльністю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друку</a:t>
            </a:r>
            <a:r>
              <a:rPr lang="ru-RU" dirty="0" smtClean="0"/>
              <a:t>. </a:t>
            </a:r>
            <a:r>
              <a:rPr lang="ru-RU" dirty="0" err="1" smtClean="0"/>
              <a:t>Сучасне</a:t>
            </a:r>
            <a:r>
              <a:rPr lang="ru-RU" dirty="0" smtClean="0"/>
              <a:t> </a:t>
            </a:r>
            <a:r>
              <a:rPr lang="ru-RU" dirty="0" err="1" smtClean="0"/>
              <a:t>редагування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до </a:t>
            </a:r>
            <a:r>
              <a:rPr lang="ru-RU" dirty="0" err="1" smtClean="0"/>
              <a:t>сфери</a:t>
            </a:r>
            <a:r>
              <a:rPr lang="ru-RU" dirty="0" smtClean="0"/>
              <a:t> </a:t>
            </a:r>
            <a:r>
              <a:rPr lang="ru-RU" dirty="0" err="1" smtClean="0"/>
              <a:t>суспільно-культурної</a:t>
            </a:r>
            <a:r>
              <a:rPr lang="ru-RU" dirty="0" smtClean="0"/>
              <a:t> </a:t>
            </a:r>
            <a:r>
              <a:rPr lang="ru-RU" dirty="0" err="1" smtClean="0"/>
              <a:t>професійної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спрямована</a:t>
            </a:r>
            <a:r>
              <a:rPr lang="ru-RU" dirty="0" smtClean="0"/>
              <a:t> на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вдосконалення</a:t>
            </a:r>
            <a:r>
              <a:rPr lang="ru-RU" dirty="0" smtClean="0"/>
              <a:t> </a:t>
            </a:r>
            <a:r>
              <a:rPr lang="ru-RU" dirty="0" err="1" smtClean="0"/>
              <a:t>мовних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r>
              <a:rPr lang="ru-RU" dirty="0" smtClean="0"/>
              <a:t> до </a:t>
            </a:r>
            <a:r>
              <a:rPr lang="ru-RU" dirty="0" err="1" smtClean="0"/>
              <a:t>відтворення</a:t>
            </a:r>
            <a:r>
              <a:rPr lang="ru-RU" dirty="0" smtClean="0"/>
              <a:t> </a:t>
            </a:r>
            <a:r>
              <a:rPr lang="ru-RU" dirty="0" err="1" smtClean="0"/>
              <a:t>засобами</a:t>
            </a:r>
            <a:r>
              <a:rPr lang="ru-RU" dirty="0" smtClean="0"/>
              <a:t> </a:t>
            </a:r>
            <a:r>
              <a:rPr lang="ru-RU" dirty="0" err="1" smtClean="0"/>
              <a:t>поліграфії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до </a:t>
            </a:r>
            <a:r>
              <a:rPr lang="ru-RU" dirty="0" err="1" smtClean="0"/>
              <a:t>трансляції</a:t>
            </a:r>
            <a:r>
              <a:rPr lang="ru-RU" dirty="0" smtClean="0"/>
              <a:t>. (</a:t>
            </a:r>
            <a:r>
              <a:rPr lang="ru-RU" dirty="0" err="1" smtClean="0"/>
              <a:t>Хоню</a:t>
            </a:r>
            <a:r>
              <a:rPr lang="ru-RU" dirty="0" smtClean="0"/>
              <a:t> 45)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u="sng" dirty="0" smtClean="0"/>
              <a:t>Багатотомне  дослідження:</a:t>
            </a:r>
          </a:p>
          <a:p>
            <a:pPr>
              <a:buNone/>
            </a:pPr>
            <a:r>
              <a:rPr lang="ru-RU" dirty="0" smtClean="0"/>
              <a:t>"</a:t>
            </a:r>
            <a:r>
              <a:rPr lang="ru-RU" dirty="0" err="1" smtClean="0"/>
              <a:t>Стратегічні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…" (Балашова 3: 14).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u="sng" dirty="0" err="1" smtClean="0"/>
              <a:t>Інтернет-джерело</a:t>
            </a:r>
            <a:r>
              <a:rPr lang="ru-RU" b="1" u="sng" dirty="0" smtClean="0"/>
              <a:t>:</a:t>
            </a:r>
          </a:p>
          <a:p>
            <a:pPr>
              <a:buNone/>
            </a:pPr>
            <a:r>
              <a:rPr lang="ru-RU" dirty="0" smtClean="0"/>
              <a:t>"</a:t>
            </a:r>
            <a:r>
              <a:rPr lang="ru-RU" dirty="0" err="1" smtClean="0"/>
              <a:t>Стратегічні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…" (Балашова </a:t>
            </a:r>
            <a:r>
              <a:rPr lang="pl-PL" i="1" dirty="0" smtClean="0"/>
              <a:t>Google Books</a:t>
            </a:r>
            <a:r>
              <a:rPr lang="ru-RU" dirty="0" smtClean="0"/>
              <a:t>). </a:t>
            </a:r>
            <a:endParaRPr lang="ru-RU" b="1" u="sng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285860"/>
            <a:ext cx="8858312" cy="92869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5400" b="1" i="1" dirty="0" err="1" smtClean="0">
                <a:solidFill>
                  <a:schemeClr val="accent1">
                    <a:lumMod val="50000"/>
                  </a:schemeClr>
                </a:solidFill>
              </a:rPr>
              <a:t>Назва</a:t>
            </a: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</a:rPr>
              <a:t> списку </a:t>
            </a:r>
            <a:r>
              <a:rPr lang="ru-RU" sz="5400" b="1" i="1" dirty="0" err="1" smtClean="0">
                <a:solidFill>
                  <a:schemeClr val="accent1">
                    <a:lumMod val="50000"/>
                  </a:schemeClr>
                </a:solidFill>
              </a:rPr>
              <a:t>використаних</a:t>
            </a: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5400" b="1" i="1" dirty="0" err="1" smtClean="0">
                <a:solidFill>
                  <a:schemeClr val="accent1">
                    <a:lumMod val="50000"/>
                  </a:schemeClr>
                </a:solidFill>
              </a:rPr>
              <a:t>джерел</a:t>
            </a: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5400" b="1" dirty="0" err="1" smtClean="0">
                <a:solidFill>
                  <a:schemeClr val="accent1">
                    <a:lumMod val="50000"/>
                  </a:schemeClr>
                </a:solidFill>
              </a:rPr>
              <a:t>Цитовані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5400" b="1" dirty="0" err="1" smtClean="0">
                <a:solidFill>
                  <a:schemeClr val="accent1">
                    <a:lumMod val="50000"/>
                  </a:schemeClr>
                </a:solidFill>
              </a:rPr>
              <a:t>праці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Haynes, Stephanie E. </a:t>
            </a:r>
            <a:r>
              <a:rPr lang="en-US" i="1" dirty="0" smtClean="0"/>
              <a:t>The Effect of Background Music on the Mathematics Test</a:t>
            </a:r>
            <a:r>
              <a:rPr lang="uk-UA" i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Anxiety of College Algebra Students. </a:t>
            </a:r>
            <a:r>
              <a:rPr lang="en-US" dirty="0" smtClean="0"/>
              <a:t>Diss. West Virginia University, 2003.</a:t>
            </a:r>
            <a:br>
              <a:rPr lang="en-US" dirty="0" smtClean="0"/>
            </a:br>
            <a:r>
              <a:rPr lang="en-US" dirty="0" smtClean="0"/>
              <a:t>Morgantown, WV: West Virginia U. Print.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uk-UA" b="1" u="sng" dirty="0" smtClean="0"/>
              <a:t>Стаття з журналу:</a:t>
            </a:r>
          </a:p>
          <a:p>
            <a:r>
              <a:rPr lang="pl-PL" dirty="0" smtClean="0"/>
              <a:t>Benjamin, Cornelius. "The Ethics of Scholarship." </a:t>
            </a:r>
            <a:r>
              <a:rPr lang="pl-PL" i="1" dirty="0" smtClean="0"/>
              <a:t>Journal</a:t>
            </a:r>
            <a:r>
              <a:rPr lang="uk-UA" i="1" dirty="0" smtClean="0"/>
              <a:t> </a:t>
            </a:r>
            <a:r>
              <a:rPr lang="pl-PL" i="1" dirty="0" smtClean="0"/>
              <a:t>of Higher Education </a:t>
            </a:r>
            <a:r>
              <a:rPr lang="pl-PL" dirty="0" smtClean="0"/>
              <a:t>31.9 (1960): 471-80. Print. </a:t>
            </a:r>
            <a:endParaRPr lang="uk-UA" dirty="0" smtClean="0"/>
          </a:p>
          <a:p>
            <a:r>
              <a:rPr lang="uk-UA" dirty="0" smtClean="0"/>
              <a:t>Р</a:t>
            </a:r>
            <a:r>
              <a:rPr lang="ru-RU" dirty="0" err="1" smtClean="0"/>
              <a:t>оїк</a:t>
            </a:r>
            <a:r>
              <a:rPr lang="ru-RU" dirty="0" smtClean="0"/>
              <a:t>, Максим. "</a:t>
            </a:r>
            <a:r>
              <a:rPr lang="ru-RU" dirty="0" err="1" smtClean="0"/>
              <a:t>Сучасний</a:t>
            </a:r>
            <a:r>
              <a:rPr lang="ru-RU" dirty="0" smtClean="0"/>
              <a:t> стан </a:t>
            </a:r>
            <a:r>
              <a:rPr lang="ru-RU" dirty="0" err="1" smtClean="0"/>
              <a:t>реєстрації</a:t>
            </a:r>
            <a:r>
              <a:rPr lang="ru-RU" dirty="0" smtClean="0"/>
              <a:t>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роду </a:t>
            </a:r>
            <a:r>
              <a:rPr lang="pl-PL" dirty="0" smtClean="0"/>
              <a:t>Salix." </a:t>
            </a:r>
            <a:r>
              <a:rPr lang="ru-RU" i="1" dirty="0" err="1" smtClean="0"/>
              <a:t>Біоенергетика</a:t>
            </a:r>
            <a:r>
              <a:rPr lang="ru-RU" i="1" dirty="0" smtClean="0"/>
              <a:t> </a:t>
            </a:r>
            <a:r>
              <a:rPr lang="ru-RU" dirty="0" smtClean="0"/>
              <a:t>1(2014): 21- 23. </a:t>
            </a:r>
            <a:r>
              <a:rPr lang="ru-RU" dirty="0" err="1" smtClean="0"/>
              <a:t>Друк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>
              <a:lnSpc>
                <a:spcPct val="120000"/>
              </a:lnSpc>
              <a:buNone/>
            </a:pPr>
            <a:r>
              <a:rPr lang="ru-RU" b="1" u="sng" dirty="0" err="1" smtClean="0"/>
              <a:t>Інтернет-джерело</a:t>
            </a:r>
            <a:r>
              <a:rPr lang="ru-RU" b="1" u="sng" dirty="0" smtClean="0"/>
              <a:t>:</a:t>
            </a:r>
          </a:p>
          <a:p>
            <a:r>
              <a:rPr lang="pl-PL" dirty="0" smtClean="0"/>
              <a:t>Green, Horace. </a:t>
            </a:r>
            <a:r>
              <a:rPr lang="pl-PL" i="1" dirty="0" smtClean="0"/>
              <a:t>The Log of a Noncombatant</a:t>
            </a:r>
            <a:r>
              <a:rPr lang="pl-PL" dirty="0" smtClean="0"/>
              <a:t>. Boston: Houghton Mifflin, 1915. </a:t>
            </a:r>
            <a:r>
              <a:rPr lang="pl-PL" i="1" dirty="0" smtClean="0"/>
              <a:t>Google Books</a:t>
            </a:r>
            <a:r>
              <a:rPr lang="pl-PL" dirty="0" smtClean="0"/>
              <a:t>. Web. 19 Feb. 2010. </a:t>
            </a:r>
            <a:endParaRPr lang="uk-UA" dirty="0" smtClean="0"/>
          </a:p>
          <a:p>
            <a:r>
              <a:rPr lang="pl-PL" dirty="0" smtClean="0"/>
              <a:t>Marcos, Samuel, and Eduardo Zalama. "A Realistic, Virtual Head for Human–Computer Interaction." </a:t>
            </a:r>
            <a:r>
              <a:rPr lang="pl-PL" i="1" dirty="0" smtClean="0"/>
              <a:t>Interacting with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i="1" dirty="0" smtClean="0"/>
              <a:t>Computers </a:t>
            </a:r>
            <a:r>
              <a:rPr lang="pl-PL" dirty="0" smtClean="0"/>
              <a:t>22.3 (2010): 176-92. </a:t>
            </a:r>
            <a:r>
              <a:rPr lang="pl-PL" i="1" dirty="0" smtClean="0"/>
              <a:t>ACM Digital Library</a:t>
            </a:r>
            <a:r>
              <a:rPr lang="pl-PL" dirty="0" smtClean="0"/>
              <a:t>. Web. 19 Jan. 2011. </a:t>
            </a:r>
            <a:endParaRPr lang="uk-UA" dirty="0" smtClean="0"/>
          </a:p>
          <a:p>
            <a:r>
              <a:rPr lang="ru-RU" dirty="0" err="1" smtClean="0"/>
              <a:t>Роїк</a:t>
            </a:r>
            <a:r>
              <a:rPr lang="ru-RU" dirty="0" smtClean="0"/>
              <a:t>, Максим. "</a:t>
            </a:r>
            <a:r>
              <a:rPr lang="ru-RU" dirty="0" err="1" smtClean="0"/>
              <a:t>Сучасний</a:t>
            </a:r>
            <a:r>
              <a:rPr lang="ru-RU" dirty="0" smtClean="0"/>
              <a:t> стан </a:t>
            </a:r>
            <a:r>
              <a:rPr lang="ru-RU" dirty="0" err="1" smtClean="0"/>
              <a:t>реєстрації</a:t>
            </a:r>
            <a:r>
              <a:rPr lang="ru-RU" dirty="0" smtClean="0"/>
              <a:t>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роду </a:t>
            </a:r>
            <a:r>
              <a:rPr lang="pl-PL" dirty="0" smtClean="0"/>
              <a:t>Salix. " </a:t>
            </a:r>
            <a:r>
              <a:rPr lang="ru-RU" i="1" dirty="0" err="1" smtClean="0"/>
              <a:t>Біоенергетика</a:t>
            </a:r>
            <a:r>
              <a:rPr lang="ru-RU" i="1" dirty="0" smtClean="0"/>
              <a:t> </a:t>
            </a:r>
            <a:r>
              <a:rPr lang="ru-RU" dirty="0" smtClean="0"/>
              <a:t>1(2014): 21- 23. </a:t>
            </a:r>
            <a:r>
              <a:rPr lang="ru-RU" i="1" dirty="0" err="1" smtClean="0"/>
              <a:t>Інститут</a:t>
            </a:r>
            <a:r>
              <a:rPr lang="ru-RU" i="1" dirty="0" smtClean="0"/>
              <a:t> </a:t>
            </a:r>
            <a:r>
              <a:rPr lang="ru-RU" i="1" dirty="0" err="1" smtClean="0"/>
              <a:t>біоенергетичних</a:t>
            </a:r>
            <a:r>
              <a:rPr lang="ru-RU" i="1" dirty="0" smtClean="0"/>
              <a:t> культур та </a:t>
            </a:r>
            <a:r>
              <a:rPr lang="ru-RU" i="1" dirty="0" err="1" smtClean="0"/>
              <a:t>цукрових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err="1" smtClean="0"/>
              <a:t>буряків</a:t>
            </a:r>
            <a:r>
              <a:rPr lang="ru-RU" i="1" dirty="0" smtClean="0"/>
              <a:t>. </a:t>
            </a:r>
            <a:r>
              <a:rPr lang="ru-RU" dirty="0" err="1" smtClean="0"/>
              <a:t>Веб</a:t>
            </a:r>
            <a:r>
              <a:rPr lang="ru-RU" dirty="0" smtClean="0"/>
              <a:t>. 26 </a:t>
            </a:r>
            <a:r>
              <a:rPr lang="ru-RU" dirty="0" err="1" smtClean="0"/>
              <a:t>Квіт</a:t>
            </a:r>
            <a:r>
              <a:rPr lang="ru-RU" dirty="0" smtClean="0"/>
              <a:t>. 2015.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643074"/>
          </a:xfrm>
        </p:spPr>
        <p:txBody>
          <a:bodyPr anchor="ctr"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Стилі, рекомендовані Міністерством освіти і науки України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857364"/>
            <a:ext cx="8786874" cy="4467236"/>
          </a:xfrm>
        </p:spPr>
        <p:txBody>
          <a:bodyPr anchor="ctr">
            <a:normAutofit fontScale="92500" lnSpcReduction="10000"/>
          </a:bodyPr>
          <a:lstStyle/>
          <a:p>
            <a:r>
              <a:rPr lang="pl-PL" dirty="0" smtClean="0"/>
              <a:t>MLA(Modern Language Association) style, </a:t>
            </a:r>
            <a:endParaRPr lang="uk-UA" dirty="0" smtClean="0"/>
          </a:p>
          <a:p>
            <a:r>
              <a:rPr lang="pl-PL" dirty="0" smtClean="0"/>
              <a:t>APA (American Psychological Association)style, </a:t>
            </a:r>
            <a:endParaRPr lang="uk-UA" dirty="0" smtClean="0"/>
          </a:p>
          <a:p>
            <a:r>
              <a:rPr lang="pl-PL" dirty="0" smtClean="0"/>
              <a:t>Chicago/Turabianstyle,</a:t>
            </a:r>
            <a:endParaRPr lang="uk-UA" dirty="0" smtClean="0"/>
          </a:p>
          <a:p>
            <a:r>
              <a:rPr lang="pl-PL" dirty="0" smtClean="0"/>
              <a:t> Harvard style,</a:t>
            </a:r>
            <a:endParaRPr lang="uk-UA" dirty="0" smtClean="0"/>
          </a:p>
          <a:p>
            <a:r>
              <a:rPr lang="pl-PL" dirty="0" smtClean="0"/>
              <a:t> ACS (American Chemical Society) style,</a:t>
            </a:r>
            <a:endParaRPr lang="uk-UA" dirty="0" smtClean="0"/>
          </a:p>
          <a:p>
            <a:r>
              <a:rPr lang="pl-PL" dirty="0" smtClean="0"/>
              <a:t>AIP (American Institute of Physics) style,</a:t>
            </a:r>
            <a:endParaRPr lang="uk-UA" dirty="0" smtClean="0"/>
          </a:p>
          <a:p>
            <a:r>
              <a:rPr lang="pl-PL" dirty="0" smtClean="0"/>
              <a:t> IEEE (Institute of Electrical and Electronics</a:t>
            </a:r>
            <a:br>
              <a:rPr lang="pl-PL" dirty="0" smtClean="0"/>
            </a:br>
            <a:r>
              <a:rPr lang="pl-PL" dirty="0" smtClean="0"/>
              <a:t>Engineers) style,</a:t>
            </a:r>
            <a:endParaRPr lang="uk-UA" dirty="0" smtClean="0"/>
          </a:p>
          <a:p>
            <a:r>
              <a:rPr lang="pl-PL" dirty="0" smtClean="0"/>
              <a:t> Vancouver style, </a:t>
            </a:r>
            <a:endParaRPr lang="uk-UA" dirty="0" smtClean="0"/>
          </a:p>
          <a:p>
            <a:r>
              <a:rPr lang="pl-PL" dirty="0" smtClean="0"/>
              <a:t>OSCOLA.</a:t>
            </a:r>
            <a:br>
              <a:rPr lang="pl-PL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296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</a:rPr>
              <a:t>Стиль </a:t>
            </a:r>
            <a:r>
              <a:rPr lang="ru-RU" sz="4400" b="1" i="1" dirty="0" err="1" smtClean="0">
                <a:solidFill>
                  <a:schemeClr val="accent1">
                    <a:lumMod val="50000"/>
                  </a:schemeClr>
                </a:solidFill>
              </a:rPr>
              <a:t>Американського</a:t>
            </a:r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400" b="1" i="1" dirty="0" err="1" smtClean="0">
                <a:solidFill>
                  <a:schemeClr val="accent1">
                    <a:lumMod val="50000"/>
                  </a:schemeClr>
                </a:solidFill>
              </a:rPr>
              <a:t>інституту</a:t>
            </a:r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400" b="1" i="1" dirty="0" err="1" smtClean="0">
                <a:solidFill>
                  <a:schemeClr val="accent1">
                    <a:lumMod val="50000"/>
                  </a:schemeClr>
                </a:solidFill>
              </a:rPr>
              <a:t>фізики</a:t>
            </a:r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sz="4400" b="1" i="1" dirty="0" err="1" smtClean="0">
                <a:solidFill>
                  <a:schemeClr val="accent1">
                    <a:lumMod val="50000"/>
                  </a:schemeClr>
                </a:solidFill>
              </a:rPr>
              <a:t>AIP</a:t>
            </a:r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400" b="1" i="1" dirty="0" err="1" smtClean="0">
                <a:solidFill>
                  <a:schemeClr val="accent1">
                    <a:lumMod val="50000"/>
                  </a:schemeClr>
                </a:solidFill>
              </a:rPr>
              <a:t>Style</a:t>
            </a:r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сфера </a:t>
            </a:r>
            <a:r>
              <a:rPr lang="ru-RU" sz="4400" b="1" dirty="0" err="1" smtClean="0">
                <a:solidFill>
                  <a:schemeClr val="accent1">
                    <a:lumMod val="50000"/>
                  </a:schemeClr>
                </a:solidFill>
              </a:rPr>
              <a:t>застосування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4400" b="1" dirty="0" err="1" smtClean="0">
                <a:solidFill>
                  <a:schemeClr val="accent1">
                    <a:lumMod val="50000"/>
                  </a:schemeClr>
                </a:solidFill>
              </a:rPr>
              <a:t>фізика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386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AIP Style – </a:t>
            </a:r>
            <a:r>
              <a:rPr lang="ru-RU" dirty="0" err="1" smtClean="0"/>
              <a:t>нумераційний</a:t>
            </a:r>
            <a:r>
              <a:rPr lang="ru-RU" dirty="0" smtClean="0"/>
              <a:t> стиль.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варіантів</a:t>
            </a:r>
            <a:r>
              <a:rPr lang="ru-RU" dirty="0" smtClean="0"/>
              <a:t> </a:t>
            </a:r>
            <a:r>
              <a:rPr lang="ru-RU" dirty="0" err="1" smtClean="0"/>
              <a:t>позначення</a:t>
            </a:r>
            <a:r>
              <a:rPr lang="ru-RU" dirty="0" smtClean="0"/>
              <a:t> </a:t>
            </a:r>
            <a:r>
              <a:rPr lang="ru-RU" dirty="0" err="1" smtClean="0"/>
              <a:t>цитувань</a:t>
            </a:r>
            <a:r>
              <a:rPr lang="ru-RU" dirty="0" smtClean="0"/>
              <a:t> в </a:t>
            </a:r>
            <a:r>
              <a:rPr lang="ru-RU" dirty="0" err="1" smtClean="0"/>
              <a:t>тексті</a:t>
            </a:r>
            <a:r>
              <a:rPr lang="ru-RU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cs typeface="Times New Roman" pitchFamily="18" charset="0"/>
              </a:rPr>
              <a:t>У </a:t>
            </a:r>
            <a:r>
              <a:rPr lang="ru-RU" dirty="0" err="1" smtClean="0">
                <a:cs typeface="Times New Roman" pitchFamily="18" charset="0"/>
              </a:rPr>
              <a:t>редакційно-видавничому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процесі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існує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кілька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етапів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редагування²</a:t>
            </a:r>
            <a:r>
              <a:rPr lang="ru-RU" dirty="0" smtClean="0"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cs typeface="Times New Roman" pitchFamily="18" charset="0"/>
              </a:rPr>
              <a:t>У </a:t>
            </a:r>
            <a:r>
              <a:rPr lang="ru-RU" dirty="0" err="1" smtClean="0">
                <a:cs typeface="Times New Roman" pitchFamily="18" charset="0"/>
              </a:rPr>
              <a:t>редакційно-видавничому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процесі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існує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кілька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етапів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редагування</a:t>
            </a:r>
            <a:r>
              <a:rPr lang="ru-RU" dirty="0" smtClean="0">
                <a:cs typeface="Times New Roman" pitchFamily="18" charset="0"/>
              </a:rPr>
              <a:t> [2].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 </a:t>
            </a:r>
            <a:r>
              <a:rPr lang="ru-RU" dirty="0" err="1" smtClean="0"/>
              <a:t>Тимошиком</a:t>
            </a:r>
            <a:r>
              <a:rPr lang="ru-RU" dirty="0" smtClean="0"/>
              <a:t> [2] у </a:t>
            </a:r>
            <a:r>
              <a:rPr lang="ru-RU" dirty="0" err="1" smtClean="0"/>
              <a:t>редакційно-видавничому</a:t>
            </a:r>
            <a:r>
              <a:rPr lang="ru-RU" dirty="0" smtClean="0"/>
              <a:t>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етапів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редагування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Величко та </a:t>
            </a:r>
            <a:r>
              <a:rPr lang="ru-RU" dirty="0" err="1" smtClean="0"/>
              <a:t>ін</a:t>
            </a:r>
            <a:r>
              <a:rPr lang="ru-RU" dirty="0" smtClean="0"/>
              <a:t>. [2] </a:t>
            </a:r>
            <a:r>
              <a:rPr lang="ru-RU" dirty="0" err="1" smtClean="0"/>
              <a:t>стверджують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… .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ru-RU" sz="4000" b="1" i="1" dirty="0" err="1" smtClean="0">
                <a:solidFill>
                  <a:schemeClr val="accent1">
                    <a:lumMod val="50000"/>
                  </a:schemeClr>
                </a:solidFill>
              </a:rPr>
              <a:t>Назва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 списку </a:t>
            </a:r>
            <a:r>
              <a:rPr lang="ru-RU" sz="4000" b="1" i="1" dirty="0" err="1" smtClean="0">
                <a:solidFill>
                  <a:schemeClr val="accent1">
                    <a:lumMod val="50000"/>
                  </a:schemeClr>
                </a:solidFill>
              </a:rPr>
              <a:t>використаних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accent1">
                    <a:lumMod val="50000"/>
                  </a:schemeClr>
                </a:solidFill>
              </a:rPr>
              <a:t>джерел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</a:rPr>
              <a:t>Посилання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dirty="0" err="1" smtClean="0">
                <a:cs typeface="Times New Roman" pitchFamily="18" charset="0"/>
              </a:rPr>
              <a:t>²</a:t>
            </a:r>
            <a:r>
              <a:rPr lang="ru-RU" dirty="0" err="1" smtClean="0"/>
              <a:t>Гонський</a:t>
            </a:r>
            <a:r>
              <a:rPr lang="ru-RU" dirty="0" smtClean="0"/>
              <a:t>, Т.П. </a:t>
            </a:r>
            <a:r>
              <a:rPr lang="ru-RU" i="1" dirty="0" err="1" smtClean="0"/>
              <a:t>Біохімія</a:t>
            </a:r>
            <a:r>
              <a:rPr lang="ru-RU" i="1" dirty="0" smtClean="0"/>
              <a:t> </a:t>
            </a:r>
            <a:r>
              <a:rPr lang="ru-RU" i="1" dirty="0" err="1" smtClean="0"/>
              <a:t>людини</a:t>
            </a:r>
            <a:r>
              <a:rPr lang="ru-RU" dirty="0" smtClean="0"/>
              <a:t>, (</a:t>
            </a:r>
            <a:r>
              <a:rPr lang="ru-RU" dirty="0" err="1" smtClean="0"/>
              <a:t>Укрмедкнига</a:t>
            </a:r>
            <a:r>
              <a:rPr lang="ru-RU" dirty="0" smtClean="0"/>
              <a:t>, </a:t>
            </a:r>
            <a:r>
              <a:rPr lang="ru-RU" dirty="0" err="1" smtClean="0"/>
              <a:t>Тернопіль</a:t>
            </a:r>
            <a:r>
              <a:rPr lang="ru-RU" dirty="0" smtClean="0"/>
              <a:t>, 2002), с. 16.</a:t>
            </a:r>
            <a:br>
              <a:rPr lang="ru-RU" dirty="0" smtClean="0"/>
            </a:br>
            <a:r>
              <a:rPr lang="ru-RU" i="1" u="sng" dirty="0" err="1" smtClean="0"/>
              <a:t>або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[1] </a:t>
            </a:r>
            <a:r>
              <a:rPr lang="ru-RU" dirty="0" err="1" smtClean="0"/>
              <a:t>Гонський</a:t>
            </a:r>
            <a:r>
              <a:rPr lang="ru-RU" dirty="0" smtClean="0"/>
              <a:t>, Т.П. </a:t>
            </a:r>
            <a:r>
              <a:rPr lang="ru-RU" i="1" dirty="0" err="1" smtClean="0"/>
              <a:t>Біохімія</a:t>
            </a:r>
            <a:r>
              <a:rPr lang="ru-RU" i="1" dirty="0" smtClean="0"/>
              <a:t> </a:t>
            </a:r>
            <a:r>
              <a:rPr lang="ru-RU" i="1" dirty="0" err="1" smtClean="0"/>
              <a:t>людини</a:t>
            </a:r>
            <a:r>
              <a:rPr lang="ru-RU" dirty="0" smtClean="0"/>
              <a:t>, (</a:t>
            </a:r>
            <a:r>
              <a:rPr lang="ru-RU" dirty="0" err="1" smtClean="0"/>
              <a:t>Укрмедкнига</a:t>
            </a:r>
            <a:r>
              <a:rPr lang="ru-RU" dirty="0" smtClean="0"/>
              <a:t>, </a:t>
            </a:r>
            <a:r>
              <a:rPr lang="ru-RU" dirty="0" err="1" smtClean="0"/>
              <a:t>Тернопіль</a:t>
            </a:r>
            <a:r>
              <a:rPr lang="ru-RU" dirty="0" smtClean="0"/>
              <a:t>, 2002), с. 16.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2643206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Стиль </a:t>
            </a:r>
            <a:r>
              <a:rPr lang="ru-RU" sz="4000" b="1" i="1" dirty="0" err="1" smtClean="0">
                <a:solidFill>
                  <a:schemeClr val="accent1">
                    <a:lumMod val="50000"/>
                  </a:schemeClr>
                </a:solidFill>
              </a:rPr>
              <a:t>Американської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accent1">
                    <a:lumMod val="50000"/>
                  </a:schemeClr>
                </a:solidFill>
              </a:rPr>
              <a:t>психологічної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accent1">
                    <a:lumMod val="50000"/>
                  </a:schemeClr>
                </a:solidFill>
              </a:rPr>
              <a:t>асоціації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pl-PL" sz="4000" b="1" i="1" dirty="0" smtClean="0">
                <a:solidFill>
                  <a:schemeClr val="accent1">
                    <a:lumMod val="50000"/>
                  </a:schemeClr>
                </a:solidFill>
              </a:rPr>
              <a:t>APA style)</a:t>
            </a:r>
            <a:r>
              <a:rPr lang="uk-UA" sz="4000" b="1" i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br>
              <a:rPr lang="uk-UA" sz="40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сфера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</a:rPr>
              <a:t>застосування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</a:rPr>
              <a:t>суспільні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 науки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соціологія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, право,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психологія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історія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тощо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7528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u="sng" dirty="0" smtClean="0"/>
              <a:t>Парафраз:</a:t>
            </a:r>
            <a:endParaRPr lang="ru-RU" u="sng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 </a:t>
            </a:r>
            <a:r>
              <a:rPr lang="ru-RU" dirty="0" err="1" smtClean="0"/>
              <a:t>редакційно-видавничому</a:t>
            </a:r>
            <a:r>
              <a:rPr lang="ru-RU" dirty="0" smtClean="0"/>
              <a:t>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етапів</a:t>
            </a:r>
            <a:r>
              <a:rPr lang="ru-RU" dirty="0" smtClean="0"/>
              <a:t> </a:t>
            </a:r>
            <a:r>
              <a:rPr lang="ru-RU" dirty="0" err="1" smtClean="0"/>
              <a:t>редагування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Тимошик</a:t>
            </a:r>
            <a:r>
              <a:rPr lang="ru-RU" dirty="0" smtClean="0"/>
              <a:t>, 2004).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 </a:t>
            </a:r>
            <a:r>
              <a:rPr lang="ru-RU" dirty="0" err="1" smtClean="0"/>
              <a:t>Тимошиком</a:t>
            </a:r>
            <a:r>
              <a:rPr lang="ru-RU" dirty="0" smtClean="0"/>
              <a:t> (2004) у </a:t>
            </a:r>
            <a:r>
              <a:rPr lang="ru-RU" dirty="0" err="1" smtClean="0"/>
              <a:t>редакційно-видавничому</a:t>
            </a:r>
            <a:r>
              <a:rPr lang="ru-RU" dirty="0" smtClean="0"/>
              <a:t>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етапів</a:t>
            </a:r>
            <a:r>
              <a:rPr lang="ru-RU" dirty="0" smtClean="0"/>
              <a:t> </a:t>
            </a:r>
            <a:r>
              <a:rPr lang="ru-RU" dirty="0" err="1" smtClean="0"/>
              <a:t>редагування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uk-UA" u="sng" dirty="0" smtClean="0"/>
              <a:t>Цитата:</a:t>
            </a:r>
            <a:endParaRPr lang="ru-RU" u="sng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Вордсворт (2006) заявив, </a:t>
            </a:r>
            <a:r>
              <a:rPr lang="ru-RU" dirty="0" err="1" smtClean="0"/>
              <a:t>що</a:t>
            </a:r>
            <a:r>
              <a:rPr lang="ru-RU" dirty="0" smtClean="0"/>
              <a:t> романтична </a:t>
            </a:r>
            <a:r>
              <a:rPr lang="ru-RU" dirty="0" err="1" smtClean="0"/>
              <a:t>поезія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відзначена</a:t>
            </a:r>
            <a:r>
              <a:rPr lang="ru-RU" dirty="0" smtClean="0"/>
              <a:t> як</a:t>
            </a:r>
            <a:br>
              <a:rPr lang="ru-RU" dirty="0" smtClean="0"/>
            </a:br>
            <a:r>
              <a:rPr lang="ru-RU" dirty="0" smtClean="0"/>
              <a:t>"</a:t>
            </a:r>
            <a:r>
              <a:rPr lang="ru-RU" dirty="0" err="1" smtClean="0"/>
              <a:t>спонтанний</a:t>
            </a:r>
            <a:r>
              <a:rPr lang="ru-RU" dirty="0" smtClean="0"/>
              <a:t> перелив </a:t>
            </a:r>
            <a:r>
              <a:rPr lang="ru-RU" dirty="0" err="1" smtClean="0"/>
              <a:t>сильних</a:t>
            </a:r>
            <a:r>
              <a:rPr lang="ru-RU" dirty="0" smtClean="0"/>
              <a:t> </a:t>
            </a:r>
            <a:r>
              <a:rPr lang="ru-RU" dirty="0" err="1" smtClean="0"/>
              <a:t>почуттів</a:t>
            </a:r>
            <a:r>
              <a:rPr lang="ru-RU" dirty="0" smtClean="0"/>
              <a:t>" (с. 263).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Романтична </a:t>
            </a:r>
            <a:r>
              <a:rPr lang="ru-RU" dirty="0" err="1" smtClean="0"/>
              <a:t>поезія</a:t>
            </a:r>
            <a:r>
              <a:rPr lang="ru-RU" dirty="0" smtClean="0"/>
              <a:t>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"</a:t>
            </a:r>
            <a:r>
              <a:rPr lang="ru-RU" dirty="0" err="1" smtClean="0"/>
              <a:t>спонтанним</a:t>
            </a:r>
            <a:r>
              <a:rPr lang="ru-RU" dirty="0" smtClean="0"/>
              <a:t> переливом </a:t>
            </a:r>
            <a:r>
              <a:rPr lang="ru-RU" dirty="0" err="1" smtClean="0"/>
              <a:t>сильних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почуттів</a:t>
            </a:r>
            <a:r>
              <a:rPr lang="ru-RU" dirty="0" smtClean="0"/>
              <a:t>" (Вордсворт, 2006, с. 263).</a:t>
            </a:r>
            <a:br>
              <a:rPr lang="ru-RU" dirty="0" smtClean="0"/>
            </a:b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u="sng" dirty="0" err="1" smtClean="0"/>
              <a:t>Блокова</a:t>
            </a:r>
            <a:r>
              <a:rPr lang="ru-RU" b="1" u="sng" dirty="0" smtClean="0"/>
              <a:t> цитата: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видавничої</a:t>
            </a:r>
            <a:r>
              <a:rPr lang="ru-RU" dirty="0" smtClean="0"/>
              <a:t> </a:t>
            </a:r>
            <a:r>
              <a:rPr lang="ru-RU" dirty="0" err="1" smtClean="0"/>
              <a:t>справи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 «</a:t>
            </a:r>
            <a:r>
              <a:rPr lang="ru-RU" dirty="0" err="1" smtClean="0"/>
              <a:t>редагування</a:t>
            </a:r>
            <a:r>
              <a:rPr lang="ru-RU" dirty="0" smtClean="0"/>
              <a:t>» перш за все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для </a:t>
            </a:r>
            <a:r>
              <a:rPr lang="ru-RU" dirty="0" err="1" smtClean="0"/>
              <a:t>позначення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</a:t>
            </a:r>
            <a:r>
              <a:rPr lang="ru-RU" dirty="0" err="1" smtClean="0"/>
              <a:t>пов’язаних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діяльністю</a:t>
            </a:r>
            <a:r>
              <a:rPr lang="ru-RU" dirty="0" smtClean="0"/>
              <a:t> 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друку</a:t>
            </a:r>
            <a:r>
              <a:rPr lang="ru-RU" dirty="0" smtClean="0"/>
              <a:t>. </a:t>
            </a:r>
            <a:r>
              <a:rPr lang="ru-RU" dirty="0" err="1" smtClean="0"/>
              <a:t>Сучасне</a:t>
            </a:r>
            <a:r>
              <a:rPr lang="ru-RU" dirty="0" smtClean="0"/>
              <a:t> </a:t>
            </a:r>
            <a:r>
              <a:rPr lang="ru-RU" dirty="0" err="1" smtClean="0"/>
              <a:t>редагування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до </a:t>
            </a:r>
            <a:r>
              <a:rPr lang="ru-RU" dirty="0" err="1" smtClean="0"/>
              <a:t>сфери</a:t>
            </a:r>
            <a:r>
              <a:rPr lang="ru-RU" dirty="0" smtClean="0"/>
              <a:t> </a:t>
            </a:r>
            <a:r>
              <a:rPr lang="ru-RU" dirty="0" err="1" smtClean="0"/>
              <a:t>суспільно-культурної</a:t>
            </a:r>
            <a:r>
              <a:rPr lang="ru-RU" dirty="0" smtClean="0"/>
              <a:t> </a:t>
            </a:r>
            <a:r>
              <a:rPr lang="ru-RU" dirty="0" err="1" smtClean="0"/>
              <a:t>професійної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спрямована</a:t>
            </a:r>
            <a:r>
              <a:rPr lang="ru-RU" dirty="0" smtClean="0"/>
              <a:t> на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вдосконалення</a:t>
            </a:r>
            <a:r>
              <a:rPr lang="ru-RU" dirty="0" smtClean="0"/>
              <a:t> </a:t>
            </a:r>
            <a:r>
              <a:rPr lang="ru-RU" dirty="0" err="1" smtClean="0"/>
              <a:t>мовних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r>
              <a:rPr lang="ru-RU" dirty="0" smtClean="0"/>
              <a:t> до </a:t>
            </a:r>
            <a:r>
              <a:rPr lang="ru-RU" dirty="0" err="1" smtClean="0"/>
              <a:t>відтворення</a:t>
            </a:r>
            <a:r>
              <a:rPr lang="ru-RU" dirty="0" smtClean="0"/>
              <a:t> </a:t>
            </a:r>
            <a:r>
              <a:rPr lang="ru-RU" dirty="0" err="1" smtClean="0"/>
              <a:t>засобами</a:t>
            </a:r>
            <a:r>
              <a:rPr lang="ru-RU" dirty="0" smtClean="0"/>
              <a:t> </a:t>
            </a:r>
            <a:r>
              <a:rPr lang="ru-RU" dirty="0" err="1" smtClean="0"/>
              <a:t>поліграфії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до </a:t>
            </a:r>
            <a:r>
              <a:rPr lang="ru-RU" dirty="0" err="1" smtClean="0"/>
              <a:t>трансляції</a:t>
            </a:r>
            <a:r>
              <a:rPr lang="ru-RU" dirty="0" smtClean="0"/>
              <a:t>. (</a:t>
            </a:r>
            <a:r>
              <a:rPr lang="ru-RU" dirty="0" err="1" smtClean="0"/>
              <a:t>Хоню</a:t>
            </a:r>
            <a:r>
              <a:rPr lang="ru-RU" dirty="0" smtClean="0"/>
              <a:t>, 2006, с. 45)</a:t>
            </a:r>
            <a:br>
              <a:rPr lang="ru-RU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ru-RU" sz="4400" b="1" i="1" dirty="0" err="1" smtClean="0">
                <a:solidFill>
                  <a:schemeClr val="accent1">
                    <a:lumMod val="50000"/>
                  </a:schemeClr>
                </a:solidFill>
              </a:rPr>
              <a:t>Назва</a:t>
            </a:r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</a:rPr>
              <a:t> списку </a:t>
            </a:r>
            <a:r>
              <a:rPr lang="ru-RU" sz="4400" b="1" i="1" dirty="0" err="1" smtClean="0">
                <a:solidFill>
                  <a:schemeClr val="accent1">
                    <a:lumMod val="50000"/>
                  </a:schemeClr>
                </a:solidFill>
              </a:rPr>
              <a:t>використаних</a:t>
            </a:r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400" b="1" i="1" dirty="0" err="1" smtClean="0">
                <a:solidFill>
                  <a:schemeClr val="accent1">
                    <a:lumMod val="50000"/>
                  </a:schemeClr>
                </a:solidFill>
              </a:rPr>
              <a:t>джерел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 Список </a:t>
            </a:r>
            <a:r>
              <a:rPr lang="ru-RU" sz="4400" b="1" dirty="0" err="1" smtClean="0">
                <a:solidFill>
                  <a:schemeClr val="accent1">
                    <a:lumMod val="50000"/>
                  </a:schemeClr>
                </a:solidFill>
              </a:rPr>
              <a:t>посилань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 smtClean="0"/>
              <a:t>Benjamin, A. C. (1960). The ethics of scholarship: </a:t>
            </a:r>
            <a:r>
              <a:rPr lang="en-US" dirty="0" smtClean="0"/>
              <a:t>A</a:t>
            </a:r>
          </a:p>
          <a:p>
            <a:pPr indent="457200">
              <a:buNone/>
            </a:pPr>
            <a:r>
              <a:rPr lang="en-US" dirty="0" smtClean="0"/>
              <a:t> </a:t>
            </a:r>
            <a:r>
              <a:rPr lang="en-US" dirty="0" smtClean="0"/>
              <a:t>discussion of problems that</a:t>
            </a:r>
            <a:r>
              <a:rPr lang="uk-UA" dirty="0" smtClean="0"/>
              <a:t> </a:t>
            </a:r>
            <a:r>
              <a:rPr lang="en-US" dirty="0" smtClean="0"/>
              <a:t>arise in its application. </a:t>
            </a:r>
            <a:endParaRPr lang="en-US" dirty="0" smtClean="0"/>
          </a:p>
          <a:p>
            <a:pPr indent="457200">
              <a:buNone/>
            </a:pPr>
            <a:r>
              <a:rPr lang="en-US" dirty="0" smtClean="0"/>
              <a:t>Journal </a:t>
            </a:r>
            <a:r>
              <a:rPr lang="en-US" dirty="0" smtClean="0"/>
              <a:t>of Higher Education, 31(9), 471-480.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708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Стиль </a:t>
            </a:r>
            <a:r>
              <a:rPr lang="ru-RU" sz="4000" b="1" i="1" dirty="0" err="1" smtClean="0">
                <a:solidFill>
                  <a:schemeClr val="accent1">
                    <a:lumMod val="50000"/>
                  </a:schemeClr>
                </a:solidFill>
              </a:rPr>
              <a:t>Асоціації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accent1">
                    <a:lumMod val="50000"/>
                  </a:schemeClr>
                </a:solidFill>
              </a:rPr>
              <a:t>сучасної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accent1">
                    <a:lumMod val="50000"/>
                  </a:schemeClr>
                </a:solidFill>
              </a:rPr>
              <a:t>мови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pl-PL" sz="4000" b="1" i="1" dirty="0" smtClean="0">
                <a:solidFill>
                  <a:schemeClr val="accent1">
                    <a:lumMod val="50000"/>
                  </a:schemeClr>
                </a:solidFill>
              </a:rPr>
              <a:t>MLA Style)</a:t>
            </a:r>
            <a:r>
              <a:rPr lang="uk-UA" sz="4000" b="1" i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br>
              <a:rPr lang="uk-UA" sz="40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сфера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</a:rPr>
              <a:t>застосування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  –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</a:rPr>
              <a:t>гуманітарні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 науки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мистецтво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література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філософія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релігія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тощо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88670" indent="-514350">
              <a:buNone/>
            </a:pPr>
            <a:r>
              <a:rPr lang="uk-UA" u="sng" dirty="0" smtClean="0"/>
              <a:t>Парафраз:</a:t>
            </a:r>
            <a:endParaRPr lang="ru-RU" u="sng" dirty="0" smtClean="0"/>
          </a:p>
          <a:p>
            <a:pPr marL="788670" indent="-514350">
              <a:buFont typeface="+mj-lt"/>
              <a:buAutoNum type="arabicPeriod"/>
            </a:pPr>
            <a:r>
              <a:rPr lang="ru-RU" dirty="0" smtClean="0"/>
              <a:t>За </a:t>
            </a:r>
            <a:r>
              <a:rPr lang="ru-RU" dirty="0" err="1" smtClean="0"/>
              <a:t>Тимошиком</a:t>
            </a:r>
            <a:r>
              <a:rPr lang="ru-RU" dirty="0" smtClean="0"/>
              <a:t> у </a:t>
            </a:r>
            <a:r>
              <a:rPr lang="ru-RU" dirty="0" err="1" smtClean="0"/>
              <a:t>редакційно-видавничому</a:t>
            </a:r>
            <a:r>
              <a:rPr lang="ru-RU" dirty="0" smtClean="0"/>
              <a:t>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етапів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err="1" smtClean="0"/>
              <a:t>редагування</a:t>
            </a:r>
            <a:r>
              <a:rPr lang="ru-RU" dirty="0" smtClean="0"/>
              <a:t> (26).</a:t>
            </a:r>
          </a:p>
          <a:p>
            <a:pPr marL="788670" indent="-514350">
              <a:buFont typeface="+mj-lt"/>
              <a:buAutoNum type="arabicPeriod"/>
            </a:pPr>
            <a:r>
              <a:rPr lang="ru-RU" dirty="0" smtClean="0"/>
              <a:t>У </a:t>
            </a:r>
            <a:r>
              <a:rPr lang="ru-RU" dirty="0" err="1" smtClean="0"/>
              <a:t>редакційно-видавничому</a:t>
            </a:r>
            <a:r>
              <a:rPr lang="ru-RU" dirty="0" smtClean="0"/>
              <a:t>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етапів</a:t>
            </a:r>
            <a:r>
              <a:rPr lang="ru-RU" dirty="0" smtClean="0"/>
              <a:t> </a:t>
            </a:r>
            <a:r>
              <a:rPr lang="ru-RU" dirty="0" err="1" smtClean="0"/>
              <a:t>редагування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Тимошик</a:t>
            </a:r>
            <a:r>
              <a:rPr lang="ru-RU" dirty="0" smtClean="0"/>
              <a:t> 26).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200</TotalTime>
  <Words>498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Стилі, рекомендовані Міністерством освіти і науки України</vt:lpstr>
      <vt:lpstr>Стиль Американського інституту фізики (AIP Style),  сфера застосування – фізика </vt:lpstr>
      <vt:lpstr>Назва списку використаних джерел: Посилання </vt:lpstr>
      <vt:lpstr>Стиль Американської психологічної асоціації (APA style),  сфера застосування – суспільні науки (соціологія, право, психологія, історія тощо)</vt:lpstr>
      <vt:lpstr>Слайд 6</vt:lpstr>
      <vt:lpstr>Слайд 7</vt:lpstr>
      <vt:lpstr>Назва списку використаних джерел  Список посилань </vt:lpstr>
      <vt:lpstr>Стиль Асоціації сучасної мови (MLA Style), сфера застосування  – гуманітарні науки  (мистецтво, література, філософія, релігія тощо)</vt:lpstr>
      <vt:lpstr>Слайд 10</vt:lpstr>
      <vt:lpstr>Слайд 11</vt:lpstr>
      <vt:lpstr>Слайд 12</vt:lpstr>
      <vt:lpstr>Назва списку використаних джерел – Цитовані праці.  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29</cp:revision>
  <dcterms:created xsi:type="dcterms:W3CDTF">2018-11-27T17:24:56Z</dcterms:created>
  <dcterms:modified xsi:type="dcterms:W3CDTF">2018-11-28T07:31:28Z</dcterms:modified>
</cp:coreProperties>
</file>