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8" r:id="rId3"/>
    <p:sldId id="289" r:id="rId4"/>
    <p:sldId id="290" r:id="rId5"/>
    <p:sldId id="291" r:id="rId6"/>
    <p:sldId id="292" r:id="rId7"/>
    <p:sldId id="258" r:id="rId8"/>
    <p:sldId id="259" r:id="rId9"/>
    <p:sldId id="261" r:id="rId10"/>
    <p:sldId id="293" r:id="rId11"/>
    <p:sldId id="294" r:id="rId12"/>
    <p:sldId id="264" r:id="rId13"/>
    <p:sldId id="262" r:id="rId14"/>
    <p:sldId id="273" r:id="rId15"/>
    <p:sldId id="274" r:id="rId16"/>
    <p:sldId id="275" r:id="rId17"/>
    <p:sldId id="276" r:id="rId18"/>
    <p:sldId id="277" r:id="rId19"/>
    <p:sldId id="283" r:id="rId20"/>
    <p:sldId id="278" r:id="rId21"/>
    <p:sldId id="279" r:id="rId22"/>
    <p:sldId id="280" r:id="rId23"/>
    <p:sldId id="281" r:id="rId24"/>
    <p:sldId id="282" r:id="rId25"/>
    <p:sldId id="286" r:id="rId26"/>
    <p:sldId id="296" r:id="rId27"/>
    <p:sldId id="284" r:id="rId28"/>
    <p:sldId id="285" r:id="rId29"/>
    <p:sldId id="295" r:id="rId30"/>
    <p:sldId id="287" r:id="rId31"/>
    <p:sldId id="268" r:id="rId32"/>
    <p:sldId id="265" r:id="rId33"/>
    <p:sldId id="263" r:id="rId34"/>
    <p:sldId id="266" r:id="rId35"/>
    <p:sldId id="267" r:id="rId36"/>
    <p:sldId id="269" r:id="rId37"/>
    <p:sldId id="297" r:id="rId38"/>
    <p:sldId id="302" r:id="rId39"/>
    <p:sldId id="298" r:id="rId40"/>
    <p:sldId id="299" r:id="rId41"/>
    <p:sldId id="300" r:id="rId42"/>
    <p:sldId id="272" r:id="rId43"/>
    <p:sldId id="301" r:id="rId44"/>
    <p:sldId id="270" r:id="rId45"/>
    <p:sldId id="271" r:id="rId46"/>
    <p:sldId id="303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9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8000"/>
    <a:srgbClr val="FAD6F7"/>
    <a:srgbClr val="E8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50" y="-78"/>
      </p:cViewPr>
      <p:guideLst>
        <p:guide orient="horz" pos="4292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3"/>
              <c:layout>
                <c:manualLayout>
                  <c:x val="4.6296296296296294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4D-49B2-8F66-B370D203B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Технічні науки</c:v>
                </c:pt>
                <c:pt idx="1">
                  <c:v>Суспільні науки</c:v>
                </c:pt>
                <c:pt idx="2">
                  <c:v>Природничі науки</c:v>
                </c:pt>
                <c:pt idx="3">
                  <c:v>Мультидисциплінарні дослідження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23</c:v>
                </c:pt>
                <c:pt idx="2">
                  <c:v>44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4D-49B2-8F66-B370D203B2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78EC-E0D3-4C1F-B300-789D0CA57F03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DB9B5-BE8C-4CAF-9652-359857073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602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7896-2B45-43D7-9CA9-F1AC35ECBCBC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5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C46FE-9E99-4595-AAA2-A1BB991BF936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86E-40CF-417B-8444-87935E34C5EE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02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CA216-4FF8-4AFE-92E4-A90B68BFB68E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19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BA63-2840-45BD-8787-4BEBF61793D6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0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4E11-46C2-4746-82BB-236D827506AA}" type="datetime1">
              <a:rPr lang="uk-UA" smtClean="0"/>
              <a:t>15.12.2017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27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F666-C8C0-47C8-8AD7-DEEB60453806}" type="datetime1">
              <a:rPr lang="uk-UA" smtClean="0"/>
              <a:t>15.12.2017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53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C2EB-52FD-4345-B014-B8152D5AFE89}" type="datetime1">
              <a:rPr lang="uk-UA" smtClean="0"/>
              <a:t>15.12.2017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9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AAD7-AAD1-4C64-ACBF-3E5997ABE176}" type="datetime1">
              <a:rPr lang="uk-UA" smtClean="0"/>
              <a:t>15.12.2017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28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DBCC-C89A-4BA8-A6CA-9E820A99A9D9}" type="datetime1">
              <a:rPr lang="uk-UA" smtClean="0"/>
              <a:t>15.12.2017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6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08DA-280B-44CD-8DA9-F307E669B181}" type="datetime1">
              <a:rPr lang="uk-UA" smtClean="0"/>
              <a:t>15.12.2017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712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B6013-256D-4E6B-8307-1218A0EC1438}" type="datetime1">
              <a:rPr lang="uk-UA" smtClean="0"/>
              <a:t>15.12.2017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9DF92-6163-4832-997E-F7B855A00AD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50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?SGWID=0-102-12-988548-0" TargetMode="External"/><Relationship Id="rId2" Type="http://schemas.openxmlformats.org/officeDocument/2006/relationships/hyperlink" Target="http://journalfinder.elsevi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dnote.com/product-details/manuscript-match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.ua/url?sa=t&amp;rct=j&amp;q=&amp;esrc=s&amp;source=web&amp;cd=4&amp;cad=rja&amp;uact=8&amp;ved=0ahUKEwiym7HUxoHYAhXDZpoKHR99AvsQFghDMAM&amp;url=https://virtusinterpress.org/Scopus-title-list-for-2016.html&amp;usg=AOvVaw0265A5EUdFlB75oaje4Ve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okinfo.com/researcherid/" TargetMode="External"/><Relationship Id="rId13" Type="http://schemas.openxmlformats.org/officeDocument/2006/relationships/hyperlink" Target="http://clarivate.com/life-sciences/discovery-and-preclinical-research/metacore/" TargetMode="External"/><Relationship Id="rId18" Type="http://schemas.openxmlformats.org/officeDocument/2006/relationships/hyperlink" Target="https://www.markmonitor.com/" TargetMode="External"/><Relationship Id="rId3" Type="http://schemas.openxmlformats.org/officeDocument/2006/relationships/image" Target="../media/image18.jpg"/><Relationship Id="rId7" Type="http://schemas.openxmlformats.org/officeDocument/2006/relationships/hyperlink" Target="http://endnote.com/" TargetMode="External"/><Relationship Id="rId12" Type="http://schemas.openxmlformats.org/officeDocument/2006/relationships/hyperlink" Target="http://clarivate.com/life-sciences/discovery-and-preclinical-research/integrity/" TargetMode="External"/><Relationship Id="rId17" Type="http://schemas.openxmlformats.org/officeDocument/2006/relationships/hyperlink" Target="http://www.compumark.com/" TargetMode="External"/><Relationship Id="rId2" Type="http://schemas.openxmlformats.org/officeDocument/2006/relationships/image" Target="../media/image17.png"/><Relationship Id="rId16" Type="http://schemas.openxmlformats.org/officeDocument/2006/relationships/hyperlink" Target="http://clarivate.com/patent-research-and-ip-administration/patent-research-and-analysis/derwent-world-patents-index-dwp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kinfo.com/products_tools/analytical/essentialscienceindicators/" TargetMode="External"/><Relationship Id="rId11" Type="http://schemas.openxmlformats.org/officeDocument/2006/relationships/hyperlink" Target="http://lifesciences.thomsonreuters.com/products/cortellis" TargetMode="External"/><Relationship Id="rId5" Type="http://schemas.openxmlformats.org/officeDocument/2006/relationships/hyperlink" Target="https://uk.wikipedia.org/w/index.php?title=Journal_Citation_Report&amp;action=edit&amp;redlink=1" TargetMode="External"/><Relationship Id="rId15" Type="http://schemas.openxmlformats.org/officeDocument/2006/relationships/hyperlink" Target="http://clarivate.com/patent-research-and-ip-administration/patent-research-and-analysis/thomson-innovation/" TargetMode="External"/><Relationship Id="rId10" Type="http://schemas.openxmlformats.org/officeDocument/2006/relationships/hyperlink" Target="http://converis.thomsonreuters.com/" TargetMode="External"/><Relationship Id="rId19" Type="http://schemas.openxmlformats.org/officeDocument/2006/relationships/hyperlink" Target="http://ip.thomsonreuters.com/training/techstreet" TargetMode="External"/><Relationship Id="rId4" Type="http://schemas.openxmlformats.org/officeDocument/2006/relationships/hyperlink" Target="https://uk.wikipedia.org/wiki/Web_of_Science" TargetMode="External"/><Relationship Id="rId9" Type="http://schemas.openxmlformats.org/officeDocument/2006/relationships/hyperlink" Target="http://researchanalytics.thomsonreuters.com/incites/" TargetMode="External"/><Relationship Id="rId14" Type="http://schemas.openxmlformats.org/officeDocument/2006/relationships/hyperlink" Target="http://scholaron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p-science.thomsonreuters.com/mjl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openscience.in.u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science.in.ua/ua-journals" TargetMode="Externa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us.com/" TargetMode="External"/><Relationship Id="rId2" Type="http://schemas.openxmlformats.org/officeDocument/2006/relationships/hyperlink" Target="http://mjl.clarivat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0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Спочатку треба визначитись із журналом, а потім починати писати статтю згідно з вимогами саме цього видання, а не навпаки!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733433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uk-U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 мене є стаття, залишилося </a:t>
            </a:r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вирішити, </a:t>
            </a:r>
            <a:r>
              <a:rPr lang="uk-U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який журнал її подати» не працює для </a:t>
            </a:r>
            <a:r>
              <a:rPr lang="uk-UA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реферованих </a:t>
            </a:r>
            <a:r>
              <a:rPr lang="uk-U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журналів!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528392" cy="307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2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80831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Чи є англійська мова обов’язковою?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783" y="3406494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обов’язково!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 залежить від політики журналу та  його географічного розташування.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Картинки по запросу 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537391" cy="35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40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2376600"/>
            <a:ext cx="9142412" cy="4481400"/>
          </a:xfrm>
          <a:prstGeom prst="rect">
            <a:avLst/>
          </a:prstGeom>
          <a:solidFill>
            <a:srgbClr val="E8F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9142413" cy="12213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Вибір</a:t>
            </a:r>
            <a:r>
              <a:rPr lang="ru-RU" sz="4400" b="1" dirty="0" smtClean="0">
                <a:solidFill>
                  <a:srgbClr val="C00000"/>
                </a:solidFill>
              </a:rPr>
              <a:t> способу доступу до журналу</a:t>
            </a: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35796" y="2630459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публікація </a:t>
            </a:r>
          </a:p>
          <a:p>
            <a:pPr algn="ctr"/>
            <a:r>
              <a:rPr lang="uk-UA" sz="2400" b="1" dirty="0" smtClean="0"/>
              <a:t>безкоштовна, </a:t>
            </a:r>
          </a:p>
          <a:p>
            <a:pPr algn="ctr"/>
            <a:r>
              <a:rPr lang="uk-UA" sz="2400" b="1" dirty="0" smtClean="0"/>
              <a:t>але за плату</a:t>
            </a:r>
          </a:p>
          <a:p>
            <a:pPr algn="ctr"/>
            <a:r>
              <a:rPr lang="uk-UA" sz="2400" b="1" dirty="0" smtClean="0"/>
              <a:t> можна</a:t>
            </a:r>
          </a:p>
          <a:p>
            <a:pPr algn="ctr"/>
            <a:r>
              <a:rPr lang="uk-UA" sz="2400" b="1" dirty="0" smtClean="0"/>
              <a:t> перекласти </a:t>
            </a:r>
          </a:p>
          <a:p>
            <a:pPr algn="ctr"/>
            <a:r>
              <a:rPr lang="uk-UA" sz="2400" b="1" dirty="0" smtClean="0"/>
              <a:t>статтю у </a:t>
            </a:r>
          </a:p>
          <a:p>
            <a:pPr algn="ctr"/>
            <a:r>
              <a:rPr lang="uk-UA" sz="2400" b="1" dirty="0" smtClean="0"/>
              <a:t>відкритий </a:t>
            </a:r>
          </a:p>
          <a:p>
            <a:pPr algn="ctr"/>
            <a:r>
              <a:rPr lang="uk-UA" sz="2400" b="1" dirty="0" smtClean="0"/>
              <a:t>доступ</a:t>
            </a:r>
            <a:endParaRPr lang="uk-UA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355386"/>
            <a:ext cx="277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Закритий доступ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8318" y="1250757"/>
            <a:ext cx="29254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Відкритий доступ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Open </a:t>
            </a:r>
            <a:r>
              <a:rPr lang="en-US" sz="2800" b="1" dirty="0">
                <a:solidFill>
                  <a:schemeClr val="bg1"/>
                </a:solidFill>
              </a:rPr>
              <a:t>Access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67984" y="1196752"/>
            <a:ext cx="24080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Гібриди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Hybrid </a:t>
            </a:r>
            <a:r>
              <a:rPr lang="en-US" sz="2800" b="1" dirty="0">
                <a:solidFill>
                  <a:schemeClr val="bg1"/>
                </a:solidFill>
              </a:rPr>
              <a:t>journal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096" y="3102059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prstClr val="black"/>
                </a:solidFill>
              </a:rPr>
              <a:t>публікація безкоштовна</a:t>
            </a:r>
            <a:endParaRPr lang="uk-UA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25340" y="3030051"/>
            <a:ext cx="1663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2400" b="1" dirty="0" smtClean="0">
                <a:solidFill>
                  <a:prstClr val="black"/>
                </a:solidFill>
              </a:rPr>
              <a:t>публікація </a:t>
            </a:r>
          </a:p>
          <a:p>
            <a:pPr lvl="0" algn="ctr"/>
            <a:r>
              <a:rPr lang="uk-UA" sz="2400" b="1" dirty="0" smtClean="0">
                <a:solidFill>
                  <a:prstClr val="black"/>
                </a:solidFill>
              </a:rPr>
              <a:t>платна</a:t>
            </a:r>
            <a:endParaRPr lang="uk-UA" sz="2400" b="1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75856" y="1124744"/>
            <a:ext cx="0" cy="4552703"/>
          </a:xfrm>
          <a:prstGeom prst="line">
            <a:avLst/>
          </a:prstGeom>
          <a:ln w="19050"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171456" y="1135630"/>
            <a:ext cx="0" cy="4552703"/>
          </a:xfrm>
          <a:prstGeom prst="line">
            <a:avLst/>
          </a:prstGeom>
          <a:ln w="19050"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D:\наука\бази  даних\презентация статья\ресурси\man-ju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8" y="4067492"/>
            <a:ext cx="2743676" cy="27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наука\бази  даних\презентация статья\ресурси\avatar_126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39330"/>
            <a:ext cx="2094740" cy="130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наука\бази  даних\презентация статья\ресурси\money_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46" y="3861048"/>
            <a:ext cx="1714272" cy="14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336153" y="5548214"/>
            <a:ext cx="2689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err="1">
                <a:solidFill>
                  <a:srgbClr val="C00000"/>
                </a:solidFill>
              </a:rPr>
              <a:t>Можливі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варіанти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доплати: </a:t>
            </a:r>
            <a:r>
              <a:rPr lang="ru-RU" b="1" dirty="0" err="1" smtClean="0">
                <a:solidFill>
                  <a:srgbClr val="C00000"/>
                </a:solidFill>
              </a:rPr>
              <a:t>підготовка</a:t>
            </a:r>
            <a:endParaRPr lang="ru-RU" b="1" dirty="0">
              <a:solidFill>
                <a:srgbClr val="C00000"/>
              </a:solidFill>
            </a:endParaRPr>
          </a:p>
          <a:p>
            <a:pPr lvl="0" algn="ctr"/>
            <a:r>
              <a:rPr lang="ru-RU" b="1" dirty="0" err="1">
                <a:solidFill>
                  <a:srgbClr val="C00000"/>
                </a:solidFill>
              </a:rPr>
              <a:t>зображень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наукове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редагування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тощо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43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Швидкість публікації</a:t>
            </a: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902" y="980728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Для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авторів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швидкість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проходження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розгляду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статті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рецензування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редагування</a:t>
            </a:r>
            <a:r>
              <a:rPr lang="ru-RU" sz="2400" b="1" dirty="0" smtClean="0"/>
              <a:t> є </a:t>
            </a:r>
            <a:r>
              <a:rPr lang="ru-RU" sz="2400" b="1" dirty="0" err="1" smtClean="0"/>
              <a:t>визначальним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виборі</a:t>
            </a:r>
            <a:r>
              <a:rPr lang="ru-RU" sz="2400" b="1" dirty="0" smtClean="0"/>
              <a:t> журналу</a:t>
            </a:r>
            <a:endParaRPr lang="uk-UA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848362"/>
              </p:ext>
            </p:extLst>
          </p:nvPr>
        </p:nvGraphicFramePr>
        <p:xfrm>
          <a:off x="1524000" y="2636912"/>
          <a:ext cx="6096000" cy="3048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41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Від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подання</a:t>
                      </a:r>
                      <a:r>
                        <a:rPr lang="ru-RU" sz="2400" dirty="0" smtClean="0"/>
                        <a:t> до </a:t>
                      </a:r>
                      <a:r>
                        <a:rPr lang="ru-RU" sz="2400" dirty="0" err="1" smtClean="0"/>
                        <a:t>прийняття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(</a:t>
                      </a:r>
                      <a:r>
                        <a:rPr lang="ru-RU" sz="2400" dirty="0" err="1" smtClean="0"/>
                        <a:t>тижні</a:t>
                      </a:r>
                      <a:r>
                        <a:rPr lang="ru-RU" sz="2400" dirty="0" smtClean="0"/>
                        <a:t>)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Від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подання</a:t>
                      </a:r>
                      <a:r>
                        <a:rPr lang="ru-RU" sz="2400" dirty="0" smtClean="0"/>
                        <a:t> до </a:t>
                      </a:r>
                      <a:r>
                        <a:rPr lang="ru-RU" sz="2400" dirty="0" err="1" smtClean="0"/>
                        <a:t>появи</a:t>
                      </a:r>
                      <a:r>
                        <a:rPr lang="ru-RU" sz="2400" dirty="0" smtClean="0"/>
                        <a:t> онлайн</a:t>
                      </a:r>
                    </a:p>
                    <a:p>
                      <a:pPr algn="ctr"/>
                      <a:r>
                        <a:rPr lang="ru-RU" sz="2400" dirty="0" smtClean="0"/>
                        <a:t>(</a:t>
                      </a:r>
                      <a:r>
                        <a:rPr lang="ru-RU" sz="2400" dirty="0" err="1" smtClean="0"/>
                        <a:t>тижні</a:t>
                      </a:r>
                      <a:r>
                        <a:rPr lang="ru-RU" sz="24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Від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подання</a:t>
                      </a:r>
                      <a:r>
                        <a:rPr lang="ru-RU" sz="2400" dirty="0" smtClean="0"/>
                        <a:t> до </a:t>
                      </a:r>
                      <a:r>
                        <a:rPr lang="ru-RU" sz="2400" dirty="0" err="1" smtClean="0"/>
                        <a:t>друкованої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версії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(</a:t>
                      </a:r>
                      <a:r>
                        <a:rPr lang="ru-RU" sz="2400" dirty="0" err="1" smtClean="0"/>
                        <a:t>тижні</a:t>
                      </a:r>
                      <a:r>
                        <a:rPr lang="ru-RU" sz="2400" dirty="0" smtClean="0"/>
                        <a:t>)</a:t>
                      </a:r>
                      <a:endParaRPr lang="uk-UA" sz="2400" dirty="0" smtClean="0"/>
                    </a:p>
                    <a:p>
                      <a:pPr algn="ctr"/>
                      <a:endParaRPr lang="uk-U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/>
                        <a:t>22,6</a:t>
                      </a:r>
                      <a:endParaRPr lang="uk-U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/>
                        <a:t>31,4</a:t>
                      </a:r>
                      <a:endParaRPr lang="uk-UA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/>
                        <a:t>47,3</a:t>
                      </a:r>
                      <a:endParaRPr lang="uk-UA" sz="4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5661248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Редактори багатьох журналів пропонують процес «Швидкого відхилення» ("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Fast Rejection")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5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Як знайти журнал?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наука\бази  даних\презентация статья\ресурси\Журналы Скопус 20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" y="2360475"/>
            <a:ext cx="9132032" cy="44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9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7423" y="1025285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C00000"/>
                </a:solidFill>
              </a:rPr>
              <a:t>Elsevier </a:t>
            </a:r>
            <a:r>
              <a:rPr lang="en-US" sz="2000" dirty="0">
                <a:solidFill>
                  <a:srgbClr val="C00000"/>
                </a:solidFill>
              </a:rPr>
              <a:t>Journal Finder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en-US" sz="2000" dirty="0"/>
              <a:t> </a:t>
            </a:r>
            <a:r>
              <a:rPr lang="en-US" sz="2000" dirty="0">
                <a:hlinkClick r:id="rId2"/>
              </a:rPr>
              <a:t>http://journalfinder.elsevier.com/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uk-UA" sz="2000" dirty="0"/>
              <a:t>Безкоштовний сервіс видавництва </a:t>
            </a:r>
            <a:r>
              <a:rPr lang="en-US" sz="2000" dirty="0"/>
              <a:t>Elsevier. </a:t>
            </a:r>
            <a:r>
              <a:rPr lang="uk-UA" sz="2000" dirty="0"/>
              <a:t>Пошук </a:t>
            </a:r>
            <a:r>
              <a:rPr lang="uk-UA" sz="2000" dirty="0" smtClean="0"/>
              <a:t>здійснюється за журналами </a:t>
            </a:r>
            <a:r>
              <a:rPr lang="en-US" sz="2000" dirty="0"/>
              <a:t>Elsevier.</a:t>
            </a:r>
          </a:p>
          <a:p>
            <a:r>
              <a:rPr lang="en-US" sz="2000" dirty="0" smtClean="0"/>
              <a:t>2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C00000"/>
                </a:solidFill>
              </a:rPr>
              <a:t>Springer Journal Selector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://www.springer.com/?SGWID=0-102-12-988548-0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uk-UA" sz="2000" dirty="0"/>
              <a:t>Безкоштовний сервіс видавництва </a:t>
            </a:r>
            <a:r>
              <a:rPr lang="en-US" sz="2000" dirty="0"/>
              <a:t>Springer, </a:t>
            </a:r>
            <a:r>
              <a:rPr lang="uk-UA" sz="2000" dirty="0"/>
              <a:t>що дозволяє </a:t>
            </a:r>
            <a:r>
              <a:rPr lang="uk-UA" sz="2000" dirty="0" smtClean="0"/>
              <a:t>здійснювати пошук </a:t>
            </a:r>
            <a:r>
              <a:rPr lang="uk-UA" sz="2000" dirty="0"/>
              <a:t>журналів для </a:t>
            </a:r>
            <a:r>
              <a:rPr lang="uk-UA" sz="2000" dirty="0" smtClean="0"/>
              <a:t>Вашої </a:t>
            </a:r>
            <a:r>
              <a:rPr lang="uk-UA" sz="2000" dirty="0"/>
              <a:t>публікації в базі </a:t>
            </a:r>
            <a:r>
              <a:rPr lang="uk-UA" sz="2000" dirty="0" smtClean="0"/>
              <a:t>даних.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r>
              <a:rPr lang="en-US" sz="2000" dirty="0">
                <a:solidFill>
                  <a:srgbClr val="C00000"/>
                </a:solidFill>
              </a:rPr>
              <a:t>) </a:t>
            </a:r>
            <a:r>
              <a:rPr lang="en-US" sz="2000" dirty="0" err="1">
                <a:solidFill>
                  <a:srgbClr val="C00000"/>
                </a:solidFill>
              </a:rPr>
              <a:t>Edanz</a:t>
            </a:r>
            <a:r>
              <a:rPr lang="en-US" sz="2000" dirty="0">
                <a:solidFill>
                  <a:srgbClr val="C00000"/>
                </a:solidFill>
              </a:rPr>
              <a:t> Journal Selector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://www.edanzediting.com/journal-selector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uk-UA" sz="2000" dirty="0"/>
              <a:t>Безкоштовний сервіс компанії </a:t>
            </a:r>
            <a:r>
              <a:rPr lang="en-US" sz="2000" dirty="0" err="1"/>
              <a:t>Edanz</a:t>
            </a:r>
            <a:r>
              <a:rPr lang="en-US" sz="2000" dirty="0"/>
              <a:t> </a:t>
            </a:r>
            <a:r>
              <a:rPr lang="uk-UA" sz="2000" dirty="0"/>
              <a:t>з пошуку інформації </a:t>
            </a:r>
            <a:r>
              <a:rPr lang="uk-UA" sz="2000" dirty="0" smtClean="0"/>
              <a:t>щодо подальшої </a:t>
            </a:r>
            <a:r>
              <a:rPr lang="uk-UA" sz="2000" dirty="0"/>
              <a:t>публікації </a:t>
            </a:r>
            <a:r>
              <a:rPr lang="uk-UA" sz="2000" dirty="0" smtClean="0"/>
              <a:t>Вашої </a:t>
            </a:r>
            <a:r>
              <a:rPr lang="uk-UA" sz="2000" dirty="0"/>
              <a:t>статті. Пошук здійснюється з понад 28 тис. назв журналів.</a:t>
            </a:r>
          </a:p>
          <a:p>
            <a:r>
              <a:rPr lang="uk-UA" sz="2000" dirty="0">
                <a:solidFill>
                  <a:srgbClr val="C00000"/>
                </a:solidFill>
              </a:rPr>
              <a:t>4) </a:t>
            </a:r>
            <a:r>
              <a:rPr lang="en-US" sz="2000" dirty="0">
                <a:solidFill>
                  <a:srgbClr val="C00000"/>
                </a:solidFill>
              </a:rPr>
              <a:t>Manuscript Matcher </a:t>
            </a:r>
            <a:endParaRPr lang="ru-RU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://endnote.com/product-details/manuscript-matcher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uk-UA" sz="2000" dirty="0"/>
              <a:t>Частково платний сервіс </a:t>
            </a:r>
            <a:r>
              <a:rPr lang="uk-UA" sz="2000" dirty="0" smtClean="0"/>
              <a:t>у </a:t>
            </a:r>
            <a:r>
              <a:rPr lang="uk-UA" sz="2000" dirty="0"/>
              <a:t>рамках безкоштовного інструменту </a:t>
            </a:r>
            <a:r>
              <a:rPr lang="en-US" sz="2000" dirty="0"/>
              <a:t>EndNote Online </a:t>
            </a:r>
            <a:r>
              <a:rPr lang="uk-UA" sz="2000" dirty="0"/>
              <a:t>на платформі </a:t>
            </a:r>
            <a:r>
              <a:rPr lang="en-US" sz="2000" dirty="0"/>
              <a:t>Web of Science </a:t>
            </a:r>
            <a:r>
              <a:rPr lang="uk-UA" sz="2000" dirty="0"/>
              <a:t>компанії </a:t>
            </a:r>
            <a:r>
              <a:rPr lang="en-US" sz="2000" dirty="0"/>
              <a:t>Thomson Reuters.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Бази</a:t>
            </a:r>
            <a:r>
              <a:rPr lang="ru-RU" sz="3200" b="1" dirty="0" smtClean="0">
                <a:solidFill>
                  <a:srgbClr val="C00000"/>
                </a:solidFill>
              </a:rPr>
              <a:t> для </a:t>
            </a:r>
            <a:r>
              <a:rPr lang="ru-RU" sz="3200" b="1" dirty="0" err="1" smtClean="0">
                <a:solidFill>
                  <a:srgbClr val="C00000"/>
                </a:solidFill>
              </a:rPr>
              <a:t>пошуку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журналів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5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Scopus</a:t>
            </a:r>
            <a:endParaRPr lang="uk-UA" sz="6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29334"/>
            <a:ext cx="8669258" cy="477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1772816"/>
            <a:ext cx="1152128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864496"/>
            <a:ext cx="1152128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31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83" y="2116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Scopus</a:t>
            </a:r>
            <a:endParaRPr lang="uk-UA" sz="6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371" y="1941198"/>
            <a:ext cx="8669258" cy="45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336" y="2996952"/>
            <a:ext cx="1152128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58348" y="4365104"/>
            <a:ext cx="936104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1498272" y="1224214"/>
            <a:ext cx="5161960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Social </a:t>
            </a:r>
            <a:r>
              <a:rPr lang="en-US" sz="3200" b="1" dirty="0">
                <a:solidFill>
                  <a:srgbClr val="002060"/>
                </a:solidFill>
              </a:rPr>
              <a:t>Sciences </a:t>
            </a:r>
            <a:r>
              <a:rPr lang="en-US" dirty="0" smtClean="0"/>
              <a:t>- </a:t>
            </a:r>
            <a:r>
              <a:rPr lang="en-US" sz="3200" b="1" dirty="0" smtClean="0">
                <a:solidFill>
                  <a:srgbClr val="C00000"/>
                </a:solidFill>
              </a:rPr>
              <a:t>6,617</a:t>
            </a:r>
            <a:r>
              <a:rPr lang="en-US" dirty="0" smtClean="0"/>
              <a:t>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результатів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/>
              <a:t> </a:t>
            </a:r>
            <a:endParaRPr 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043608" y="1772816"/>
            <a:ext cx="350844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219030" y="1772816"/>
            <a:ext cx="175422" cy="25922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1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747" y="295198"/>
            <a:ext cx="4877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 smtClean="0">
                <a:hlinkClick r:id="rId2"/>
              </a:rPr>
              <a:t>Scopus </a:t>
            </a:r>
            <a:r>
              <a:rPr lang="en-US" sz="6000" u="sng" dirty="0">
                <a:hlinkClick r:id="rId2"/>
              </a:rPr>
              <a:t>title </a:t>
            </a:r>
            <a:r>
              <a:rPr lang="en-US" sz="6000" u="sng" dirty="0" smtClean="0">
                <a:hlinkClick r:id="rId2"/>
              </a:rPr>
              <a:t>list</a:t>
            </a:r>
            <a:endParaRPr lang="uk-UA" sz="6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5" y="1628800"/>
            <a:ext cx="814244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6303248"/>
            <a:ext cx="1224136" cy="3661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164225" y="476672"/>
            <a:ext cx="3351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актуальний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перелік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усіх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джерел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індексуються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у БД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Scopus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61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864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ScienceDirect</a:t>
            </a: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endParaRPr lang="uk-UA" sz="4400" b="1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3" y="1484784"/>
            <a:ext cx="5875852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671" y="9778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www.ScienceDirect.com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1162543"/>
            <a:ext cx="26997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ScienceDirect</a:t>
            </a:r>
            <a:r>
              <a:rPr lang="en-US" dirty="0"/>
              <a:t> - </a:t>
            </a:r>
            <a:r>
              <a:rPr lang="uk-UA" dirty="0"/>
              <a:t>сайт, який надає </a:t>
            </a:r>
            <a:r>
              <a:rPr lang="uk-UA" dirty="0" smtClean="0"/>
              <a:t>доступ </a:t>
            </a:r>
            <a:r>
              <a:rPr lang="uk-UA" dirty="0"/>
              <a:t>до наукових публікацій. Запущено в березні 1997 </a:t>
            </a:r>
            <a:r>
              <a:rPr lang="uk-UA" dirty="0" smtClean="0"/>
              <a:t>року. </a:t>
            </a:r>
            <a:r>
              <a:rPr lang="uk-UA" dirty="0"/>
              <a:t>Належить видавництву </a:t>
            </a:r>
            <a:r>
              <a:rPr lang="en-US" dirty="0"/>
              <a:t>Elsevier. </a:t>
            </a:r>
            <a:endParaRPr lang="en-US" dirty="0" smtClean="0"/>
          </a:p>
          <a:p>
            <a:r>
              <a:rPr lang="uk-UA" dirty="0" smtClean="0"/>
              <a:t>Містить </a:t>
            </a:r>
            <a:r>
              <a:rPr lang="uk-UA" dirty="0"/>
              <a:t>2500 наукових журналів і 26 000 електронних </a:t>
            </a:r>
            <a:r>
              <a:rPr lang="uk-UA" dirty="0" smtClean="0"/>
              <a:t>книг.</a:t>
            </a:r>
            <a:endParaRPr lang="uk-UA" dirty="0"/>
          </a:p>
          <a:p>
            <a:endParaRPr lang="uk-UA" dirty="0"/>
          </a:p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Журнали </a:t>
            </a:r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</a:rPr>
              <a:t>поділені за серіями:</a:t>
            </a:r>
            <a:endParaRPr lang="uk-UA" b="1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uk-UA" dirty="0"/>
          </a:p>
          <a:p>
            <a:pPr marL="285750" indent="-285750">
              <a:buFont typeface="Wingdings" pitchFamily="2" charset="2"/>
              <a:buChar char="§"/>
            </a:pPr>
            <a:r>
              <a:rPr lang="uk-UA" dirty="0"/>
              <a:t>фізичні та інженерні науки;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природничі </a:t>
            </a:r>
            <a:r>
              <a:rPr lang="uk-UA" dirty="0"/>
              <a:t>науки;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/>
              <a:t>медичні науки;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dirty="0" smtClean="0"/>
              <a:t>суспільні та </a:t>
            </a:r>
            <a:r>
              <a:rPr lang="uk-UA" dirty="0"/>
              <a:t>гуманітарні науки.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404574"/>
            <a:ext cx="427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/>
              <a:t>Пошук можна здійснювати </a:t>
            </a:r>
          </a:p>
          <a:p>
            <a:r>
              <a:rPr lang="uk-UA" i="1" dirty="0" smtClean="0"/>
              <a:t>за ключовими словами, авторами тощо</a:t>
            </a:r>
            <a:endParaRPr lang="uk-UA" i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4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980728"/>
            <a:ext cx="5590952" cy="59636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99992" y="1268760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1. </a:t>
            </a:r>
            <a:r>
              <a:rPr lang="uk-UA" sz="3200" b="1" dirty="0">
                <a:solidFill>
                  <a:srgbClr val="C00000"/>
                </a:solidFill>
              </a:rPr>
              <a:t>Навіщо публікуватися у </a:t>
            </a:r>
            <a:r>
              <a:rPr lang="uk-UA" sz="3200" b="1" dirty="0" err="1">
                <a:solidFill>
                  <a:srgbClr val="C00000"/>
                </a:solidFill>
              </a:rPr>
              <a:t>високорейтингових</a:t>
            </a:r>
            <a:r>
              <a:rPr lang="uk-UA" sz="3200" b="1" dirty="0">
                <a:solidFill>
                  <a:srgbClr val="C00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журналах?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2. </a:t>
            </a:r>
            <a:r>
              <a:rPr lang="uk-UA" sz="3200" b="1" dirty="0" smtClean="0">
                <a:solidFill>
                  <a:srgbClr val="C00000"/>
                </a:solidFill>
              </a:rPr>
              <a:t>Які </a:t>
            </a:r>
            <a:r>
              <a:rPr lang="uk-UA" sz="3200" b="1" dirty="0">
                <a:solidFill>
                  <a:srgbClr val="C00000"/>
                </a:solidFill>
              </a:rPr>
              <a:t>основні критерії вибору журналу?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3. </a:t>
            </a:r>
            <a:r>
              <a:rPr lang="uk-UA" sz="3200" b="1" dirty="0" smtClean="0">
                <a:solidFill>
                  <a:srgbClr val="C00000"/>
                </a:solidFill>
              </a:rPr>
              <a:t>Де </a:t>
            </a:r>
            <a:r>
              <a:rPr lang="uk-UA" sz="3200" b="1" dirty="0">
                <a:solidFill>
                  <a:srgbClr val="C00000"/>
                </a:solidFill>
              </a:rPr>
              <a:t>шукати журнал?</a:t>
            </a:r>
            <a:endParaRPr lang="ru-RU" sz="3200" b="1" dirty="0">
              <a:solidFill>
                <a:srgbClr val="C00000"/>
              </a:solidFill>
            </a:endParaRPr>
          </a:p>
          <a:p>
            <a:r>
              <a:rPr lang="uk-UA" sz="3200" b="1" dirty="0" smtClean="0">
                <a:solidFill>
                  <a:srgbClr val="002060"/>
                </a:solidFill>
              </a:rPr>
              <a:t>4. </a:t>
            </a:r>
            <a:r>
              <a:rPr lang="uk-UA" sz="3200" b="1" dirty="0" smtClean="0">
                <a:solidFill>
                  <a:srgbClr val="C00000"/>
                </a:solidFill>
              </a:rPr>
              <a:t>Як </a:t>
            </a:r>
            <a:r>
              <a:rPr lang="uk-UA" sz="3200" b="1" dirty="0">
                <a:solidFill>
                  <a:srgbClr val="C00000"/>
                </a:solidFill>
              </a:rPr>
              <a:t>не стати жертвами шахраїв?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2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Web of Science</a:t>
            </a:r>
            <a:endParaRPr lang="uk-UA" sz="54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55" y="1724645"/>
            <a:ext cx="8142442" cy="484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6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6175"/>
            <a:ext cx="4968553" cy="169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3" y="2420888"/>
            <a:ext cx="6019573" cy="43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Картинки по запросу clarivate analy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367199" y="311276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Мета компанії </a:t>
            </a:r>
            <a:r>
              <a:rPr lang="uk-UA" b="1" dirty="0" smtClean="0">
                <a:solidFill>
                  <a:srgbClr val="C00000"/>
                </a:solidFill>
              </a:rPr>
              <a:t>- відбирати</a:t>
            </a:r>
            <a:r>
              <a:rPr lang="uk-UA" b="1" dirty="0">
                <a:solidFill>
                  <a:srgbClr val="C00000"/>
                </a:solidFill>
              </a:rPr>
              <a:t>, аналізувати та надавати якісну інформацію для науковців, викладачів, видавців, бібліотекарів, </a:t>
            </a:r>
            <a:r>
              <a:rPr lang="uk-UA" b="1" dirty="0" smtClean="0">
                <a:solidFill>
                  <a:srgbClr val="C00000"/>
                </a:solidFill>
              </a:rPr>
              <a:t>працівників </a:t>
            </a:r>
            <a:r>
              <a:rPr lang="uk-UA" b="1" dirty="0">
                <a:solidFill>
                  <a:srgbClr val="C00000"/>
                </a:solidFill>
              </a:rPr>
              <a:t>патентних </a:t>
            </a:r>
            <a:r>
              <a:rPr lang="uk-UA" b="1" dirty="0" smtClean="0">
                <a:solidFill>
                  <a:srgbClr val="C00000"/>
                </a:solidFill>
              </a:rPr>
              <a:t>відомств тощо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1893" y="2441848"/>
            <a:ext cx="2416815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hlinkClick r:id="rId4"/>
              </a:rPr>
              <a:t>Їй належать:</a:t>
            </a:r>
            <a:endParaRPr lang="en-US" sz="2000" b="1" dirty="0" smtClean="0">
              <a:solidFill>
                <a:srgbClr val="C00000"/>
              </a:solidFill>
              <a:hlinkClick r:id="rId4"/>
            </a:endParaRPr>
          </a:p>
          <a:p>
            <a:r>
              <a:rPr lang="en-US" sz="1400" u="sng" dirty="0" smtClean="0">
                <a:hlinkClick r:id="rId4"/>
              </a:rPr>
              <a:t>Web </a:t>
            </a:r>
            <a:r>
              <a:rPr lang="en-US" sz="1400" u="sng" dirty="0">
                <a:hlinkClick r:id="rId4"/>
              </a:rPr>
              <a:t>of </a:t>
            </a:r>
            <a:r>
              <a:rPr lang="en-US" sz="1400" u="sng" dirty="0" smtClean="0">
                <a:hlinkClick r:id="rId4"/>
              </a:rPr>
              <a:t>Science</a:t>
            </a:r>
            <a:r>
              <a:rPr lang="uk-UA" sz="1400" u="sng" dirty="0" smtClean="0"/>
              <a:t>;</a:t>
            </a:r>
            <a:endParaRPr lang="en-US" sz="1400" u="sng" dirty="0"/>
          </a:p>
          <a:p>
            <a:r>
              <a:rPr lang="en-US" sz="1400" u="sng" dirty="0" smtClean="0">
                <a:hlinkClick r:id="rId5" tooltip="Journal Citation Report (ще не написана)"/>
              </a:rPr>
              <a:t>Journal </a:t>
            </a:r>
            <a:r>
              <a:rPr lang="en-US" sz="1400" u="sng" dirty="0">
                <a:hlinkClick r:id="rId5" tooltip="Journal Citation Report (ще не написана)"/>
              </a:rPr>
              <a:t>Citation </a:t>
            </a:r>
            <a:r>
              <a:rPr lang="en-US" sz="1400" u="sng" dirty="0" smtClean="0">
                <a:hlinkClick r:id="rId5" tooltip="Journal Citation Report (ще не написана)"/>
              </a:rPr>
              <a:t>Report</a:t>
            </a:r>
            <a:r>
              <a:rPr lang="uk-UA" sz="1400" u="sng" dirty="0" smtClean="0"/>
              <a:t>;</a:t>
            </a:r>
            <a:endParaRPr lang="en-US" sz="1400" u="sng" dirty="0" smtClean="0"/>
          </a:p>
          <a:p>
            <a:r>
              <a:rPr lang="en-US" sz="1400" u="sng" dirty="0" smtClean="0">
                <a:hlinkClick r:id="rId6"/>
              </a:rPr>
              <a:t>Essential </a:t>
            </a:r>
            <a:r>
              <a:rPr lang="en-US" sz="1400" u="sng" dirty="0">
                <a:hlinkClick r:id="rId6"/>
              </a:rPr>
              <a:t>Science </a:t>
            </a:r>
            <a:r>
              <a:rPr lang="en-US" sz="1400" u="sng" dirty="0" smtClean="0">
                <a:hlinkClick r:id="rId6"/>
              </a:rPr>
              <a:t>Indicators</a:t>
            </a:r>
            <a:r>
              <a:rPr lang="uk-UA" sz="1400" u="sng" dirty="0" smtClean="0"/>
              <a:t>;</a:t>
            </a:r>
            <a:endParaRPr lang="en-US" sz="1400" u="sng" dirty="0" smtClean="0"/>
          </a:p>
          <a:p>
            <a:r>
              <a:rPr lang="en-US" sz="1400" u="sng" dirty="0" smtClean="0">
                <a:hlinkClick r:id="rId7"/>
              </a:rPr>
              <a:t>EndNote</a:t>
            </a:r>
            <a:r>
              <a:rPr lang="uk-UA" sz="1400" u="sng" dirty="0" smtClean="0"/>
              <a:t>;</a:t>
            </a:r>
            <a:endParaRPr lang="en-US" sz="1400" u="sng" dirty="0" smtClean="0"/>
          </a:p>
          <a:p>
            <a:r>
              <a:rPr lang="en-US" sz="1400" u="sng" dirty="0" err="1" smtClean="0">
                <a:hlinkClick r:id="rId8"/>
              </a:rPr>
              <a:t>ResearcherID</a:t>
            </a:r>
            <a:r>
              <a:rPr lang="uk-UA" sz="1400" u="sng" dirty="0" smtClean="0"/>
              <a:t>;</a:t>
            </a:r>
            <a:endParaRPr lang="en-US" sz="1400" u="sng" dirty="0" smtClean="0"/>
          </a:p>
          <a:p>
            <a:r>
              <a:rPr lang="en-US" sz="1400" u="sng" dirty="0" err="1" smtClean="0">
                <a:hlinkClick r:id="rId9"/>
              </a:rPr>
              <a:t>InCites</a:t>
            </a:r>
            <a:r>
              <a:rPr lang="uk-UA" sz="1400" u="sng" dirty="0" smtClean="0"/>
              <a:t>;</a:t>
            </a:r>
            <a:endParaRPr lang="en-US" sz="1400" u="sng" dirty="0" smtClean="0"/>
          </a:p>
          <a:p>
            <a:r>
              <a:rPr lang="en-US" sz="1400" dirty="0" err="1" smtClean="0">
                <a:hlinkClick r:id="rId10"/>
              </a:rPr>
              <a:t>Converis</a:t>
            </a:r>
            <a:r>
              <a:rPr lang="uk-UA" sz="1400" dirty="0" smtClean="0"/>
              <a:t>;</a:t>
            </a:r>
            <a:endParaRPr lang="en-US" sz="1400" dirty="0"/>
          </a:p>
          <a:p>
            <a:r>
              <a:rPr lang="en-US" sz="1400" dirty="0" err="1" smtClean="0">
                <a:hlinkClick r:id="rId11"/>
              </a:rPr>
              <a:t>Cotrellis</a:t>
            </a:r>
            <a:r>
              <a:rPr lang="uk-UA" sz="1400" dirty="0"/>
              <a:t>;</a:t>
            </a:r>
            <a:endParaRPr lang="en-US" sz="1400" dirty="0"/>
          </a:p>
          <a:p>
            <a:r>
              <a:rPr lang="en-US" sz="1400" dirty="0" err="1" smtClean="0">
                <a:hlinkClick r:id="rId12"/>
              </a:rPr>
              <a:t>Itegrity</a:t>
            </a:r>
            <a:r>
              <a:rPr lang="uk-UA" sz="1400" dirty="0"/>
              <a:t>;</a:t>
            </a:r>
            <a:endParaRPr lang="en-US" sz="1400" dirty="0"/>
          </a:p>
          <a:p>
            <a:r>
              <a:rPr lang="en-US" sz="1400" dirty="0" err="1" smtClean="0">
                <a:hlinkClick r:id="rId13"/>
              </a:rPr>
              <a:t>MetaCore</a:t>
            </a:r>
            <a:r>
              <a:rPr lang="uk-UA" sz="1400" dirty="0"/>
              <a:t>;</a:t>
            </a:r>
            <a:endParaRPr lang="en-US" sz="1400" dirty="0"/>
          </a:p>
          <a:p>
            <a:r>
              <a:rPr lang="en-US" sz="1400" dirty="0" err="1" smtClean="0">
                <a:hlinkClick r:id="rId14"/>
              </a:rPr>
              <a:t>ScholarOne</a:t>
            </a:r>
            <a:r>
              <a:rPr lang="uk-UA" sz="1400" dirty="0" smtClean="0"/>
              <a:t>;</a:t>
            </a:r>
            <a:r>
              <a:rPr lang="en-US" sz="1400" dirty="0"/>
              <a:t> </a:t>
            </a:r>
            <a:endParaRPr lang="en-US" sz="1400" dirty="0" smtClean="0"/>
          </a:p>
          <a:p>
            <a:r>
              <a:rPr lang="en-US" sz="1400" dirty="0" smtClean="0">
                <a:hlinkClick r:id="rId15"/>
              </a:rPr>
              <a:t>Thomson Innovation</a:t>
            </a:r>
            <a:r>
              <a:rPr lang="uk-UA" sz="1400" dirty="0"/>
              <a:t>;</a:t>
            </a:r>
            <a:r>
              <a:rPr lang="en-US" sz="1400" dirty="0"/>
              <a:t> </a:t>
            </a:r>
          </a:p>
          <a:p>
            <a:r>
              <a:rPr lang="en-US" sz="1400" dirty="0" err="1">
                <a:hlinkClick r:id="rId16"/>
              </a:rPr>
              <a:t>Derwent</a:t>
            </a:r>
            <a:r>
              <a:rPr lang="en-US" sz="1400" dirty="0">
                <a:hlinkClick r:id="rId16"/>
              </a:rPr>
              <a:t> World Patents </a:t>
            </a:r>
            <a:r>
              <a:rPr lang="en-US" sz="1400" dirty="0" smtClean="0">
                <a:hlinkClick r:id="rId16"/>
              </a:rPr>
              <a:t>Index</a:t>
            </a:r>
            <a:r>
              <a:rPr lang="uk-UA" sz="1400" dirty="0"/>
              <a:t>;</a:t>
            </a:r>
            <a:r>
              <a:rPr lang="en-US" sz="1400" dirty="0"/>
              <a:t> </a:t>
            </a:r>
          </a:p>
          <a:p>
            <a:r>
              <a:rPr lang="en-US" sz="1400" dirty="0" err="1" smtClean="0">
                <a:hlinkClick r:id="rId17"/>
              </a:rPr>
              <a:t>CompuMark</a:t>
            </a:r>
            <a:r>
              <a:rPr lang="uk-UA" sz="1400" dirty="0"/>
              <a:t>;</a:t>
            </a:r>
            <a:endParaRPr lang="en-US" sz="1400" dirty="0"/>
          </a:p>
          <a:p>
            <a:r>
              <a:rPr lang="en-US" sz="1400" dirty="0" err="1" smtClean="0">
                <a:hlinkClick r:id="rId18"/>
              </a:rPr>
              <a:t>MarkMonitor</a:t>
            </a:r>
            <a:r>
              <a:rPr lang="uk-UA" sz="1400" dirty="0"/>
              <a:t>;</a:t>
            </a:r>
            <a:endParaRPr lang="en-US" sz="1400" dirty="0"/>
          </a:p>
          <a:p>
            <a:r>
              <a:rPr lang="en-US" sz="1400" dirty="0" err="1">
                <a:hlinkClick r:id="rId19"/>
              </a:rPr>
              <a:t>Techstreet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9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349359" cy="649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35005" y="1628800"/>
            <a:ext cx="3563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rgbClr val="0070C0"/>
                </a:solidFill>
              </a:rPr>
              <a:t>У </a:t>
            </a:r>
            <a:r>
              <a:rPr lang="uk-UA" i="1" dirty="0" smtClean="0">
                <a:solidFill>
                  <a:srgbClr val="0070C0"/>
                </a:solidFill>
              </a:rPr>
              <a:t>боковій </a:t>
            </a:r>
            <a:r>
              <a:rPr lang="uk-UA" i="1" dirty="0">
                <a:solidFill>
                  <a:srgbClr val="0070C0"/>
                </a:solidFill>
              </a:rPr>
              <a:t>панелі сайту </a:t>
            </a:r>
            <a:r>
              <a:rPr lang="uk-UA" i="1" dirty="0" smtClean="0">
                <a:solidFill>
                  <a:srgbClr val="0070C0"/>
                </a:solidFill>
              </a:rPr>
              <a:t>- </a:t>
            </a:r>
            <a:r>
              <a:rPr lang="uk-UA" i="1" dirty="0">
                <a:solidFill>
                  <a:srgbClr val="0070C0"/>
                </a:solidFill>
              </a:rPr>
              <a:t>три тематичні </a:t>
            </a:r>
            <a:r>
              <a:rPr lang="uk-UA" i="1" dirty="0" smtClean="0">
                <a:solidFill>
                  <a:srgbClr val="0070C0"/>
                </a:solidFill>
              </a:rPr>
              <a:t>списки </a:t>
            </a:r>
            <a:r>
              <a:rPr lang="uk-UA" i="1" dirty="0">
                <a:solidFill>
                  <a:srgbClr val="0070C0"/>
                </a:solidFill>
              </a:rPr>
              <a:t>журналів у форматі </a:t>
            </a:r>
            <a:r>
              <a:rPr lang="en-US" i="1" dirty="0" smtClean="0">
                <a:solidFill>
                  <a:srgbClr val="0070C0"/>
                </a:solidFill>
              </a:rPr>
              <a:t>PDF</a:t>
            </a:r>
            <a:r>
              <a:rPr lang="uk-UA" i="1" dirty="0" smtClean="0">
                <a:solidFill>
                  <a:srgbClr val="0070C0"/>
                </a:solidFill>
              </a:rPr>
              <a:t>:</a:t>
            </a:r>
            <a:endParaRPr lang="en-US" i="1" dirty="0">
              <a:solidFill>
                <a:srgbClr val="0070C0"/>
              </a:solidFill>
            </a:endParaRPr>
          </a:p>
          <a:p>
            <a:endParaRPr lang="en-US" dirty="0"/>
          </a:p>
          <a:p>
            <a:r>
              <a:rPr lang="uk-UA" dirty="0"/>
              <a:t>Списки розбиті за трьома напрямками:</a:t>
            </a:r>
          </a:p>
          <a:p>
            <a:endParaRPr lang="uk-UA" dirty="0"/>
          </a:p>
          <a:p>
            <a:r>
              <a:rPr lang="en-US" b="1" dirty="0">
                <a:solidFill>
                  <a:srgbClr val="C00000"/>
                </a:solidFill>
              </a:rPr>
              <a:t>Arts and Humanities Citation Index Source Publication </a:t>
            </a:r>
            <a:r>
              <a:rPr lang="en-US" dirty="0"/>
              <a:t>(</a:t>
            </a:r>
            <a:r>
              <a:rPr lang="uk-UA" dirty="0"/>
              <a:t>гуманітарні науки)</a:t>
            </a:r>
          </a:p>
          <a:p>
            <a:r>
              <a:rPr lang="en-US" b="1" dirty="0">
                <a:solidFill>
                  <a:srgbClr val="C00000"/>
                </a:solidFill>
              </a:rPr>
              <a:t>Science Citation Index Expanded Source Publication </a:t>
            </a:r>
            <a:r>
              <a:rPr lang="en-US" dirty="0"/>
              <a:t>(</a:t>
            </a:r>
            <a:r>
              <a:rPr lang="uk-UA" dirty="0"/>
              <a:t>природничі науки)</a:t>
            </a:r>
          </a:p>
          <a:p>
            <a:r>
              <a:rPr lang="en-US" b="1" dirty="0">
                <a:solidFill>
                  <a:srgbClr val="C00000"/>
                </a:solidFill>
              </a:rPr>
              <a:t>Social Science Citation Index Source Publication </a:t>
            </a:r>
            <a:r>
              <a:rPr lang="en-US" dirty="0" smtClean="0"/>
              <a:t>(</a:t>
            </a:r>
            <a:r>
              <a:rPr lang="uk-UA" dirty="0" smtClean="0"/>
              <a:t>суспільні </a:t>
            </a:r>
            <a:r>
              <a:rPr lang="uk-UA" dirty="0"/>
              <a:t>науки)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8284"/>
            <a:ext cx="3907904" cy="499760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46291" y="692695"/>
            <a:ext cx="5052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hlinkClick r:id="rId4"/>
              </a:rPr>
              <a:t>MASTER JOURNAL </a:t>
            </a:r>
            <a:r>
              <a:rPr lang="en-US" sz="4000" b="1" dirty="0" smtClean="0">
                <a:solidFill>
                  <a:srgbClr val="002060"/>
                </a:solidFill>
                <a:hlinkClick r:id="rId4"/>
              </a:rPr>
              <a:t>LIST</a:t>
            </a:r>
            <a:endParaRPr lang="uk-UA" sz="4000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0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0639"/>
            <a:ext cx="584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Journal Lists for Searchable Databases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725"/>
            <a:ext cx="55435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293096"/>
            <a:ext cx="2636519" cy="15121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699792" y="2940930"/>
            <a:ext cx="1620180" cy="171220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570413" y="1412776"/>
            <a:ext cx="45720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b="1" dirty="0"/>
              <a:t>Science Citation Index Expanded (SCIE</a:t>
            </a:r>
            <a:r>
              <a:rPr lang="en-US" dirty="0"/>
              <a:t>) - </a:t>
            </a:r>
            <a:r>
              <a:rPr lang="uk-UA" dirty="0" smtClean="0"/>
              <a:t>природничі, технічні науки;</a:t>
            </a:r>
            <a:endParaRPr lang="uk-UA" dirty="0"/>
          </a:p>
          <a:p>
            <a:r>
              <a:rPr lang="en-US" b="1" dirty="0"/>
              <a:t>Social Sciences Citation Index (SSCI) </a:t>
            </a:r>
            <a:r>
              <a:rPr lang="en-US" dirty="0"/>
              <a:t>- </a:t>
            </a:r>
            <a:r>
              <a:rPr lang="uk-UA" dirty="0" smtClean="0"/>
              <a:t>суспільні науки;</a:t>
            </a:r>
            <a:endParaRPr lang="uk-UA" dirty="0"/>
          </a:p>
          <a:p>
            <a:r>
              <a:rPr lang="en-US" b="1" dirty="0"/>
              <a:t>Arts &amp; Humanities Citation Index (AHCI)</a:t>
            </a:r>
            <a:r>
              <a:rPr lang="en-US" dirty="0"/>
              <a:t> - </a:t>
            </a:r>
            <a:r>
              <a:rPr lang="uk-UA" dirty="0"/>
              <a:t>гуманітарні </a:t>
            </a:r>
            <a:r>
              <a:rPr lang="uk-UA" dirty="0" smtClean="0"/>
              <a:t>науки;</a:t>
            </a:r>
            <a:endParaRPr lang="uk-UA" dirty="0"/>
          </a:p>
          <a:p>
            <a:r>
              <a:rPr lang="en-US" b="1" dirty="0">
                <a:solidFill>
                  <a:srgbClr val="C00000"/>
                </a:solidFill>
              </a:rPr>
              <a:t>Emerging Sources Citation </a:t>
            </a:r>
            <a:r>
              <a:rPr lang="en-US" b="1" dirty="0" err="1">
                <a:solidFill>
                  <a:srgbClr val="C00000"/>
                </a:solidFill>
              </a:rPr>
              <a:t>Inde</a:t>
            </a:r>
            <a:r>
              <a:rPr lang="uk-UA" b="1" dirty="0">
                <a:solidFill>
                  <a:srgbClr val="C00000"/>
                </a:solidFill>
              </a:rPr>
              <a:t>х (</a:t>
            </a:r>
            <a:r>
              <a:rPr lang="en-US" b="1" dirty="0">
                <a:solidFill>
                  <a:srgbClr val="C00000"/>
                </a:solidFill>
              </a:rPr>
              <a:t>ESCI)</a:t>
            </a:r>
            <a:r>
              <a:rPr lang="en-US" dirty="0"/>
              <a:t> - </a:t>
            </a:r>
            <a:r>
              <a:rPr lang="uk-UA" dirty="0"/>
              <a:t>нова </a:t>
            </a:r>
            <a:r>
              <a:rPr lang="uk-UA" dirty="0" err="1" smtClean="0"/>
              <a:t>мультидисциплінарна</a:t>
            </a:r>
            <a:r>
              <a:rPr lang="uk-UA" dirty="0" smtClean="0"/>
              <a:t> </a:t>
            </a:r>
            <a:r>
              <a:rPr lang="uk-UA" dirty="0"/>
              <a:t>«база-інкубатор</a:t>
            </a:r>
            <a:r>
              <a:rPr lang="uk-UA" dirty="0" smtClean="0"/>
              <a:t>».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4273759"/>
            <a:ext cx="3963684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включає</a:t>
            </a:r>
            <a:r>
              <a:rPr lang="ru-RU" sz="1600" dirty="0"/>
              <a:t> і </a:t>
            </a:r>
            <a:r>
              <a:rPr lang="ru-RU" sz="1600" dirty="0" err="1"/>
              <a:t>гуманітарні</a:t>
            </a:r>
            <a:r>
              <a:rPr lang="ru-RU" sz="1600" dirty="0"/>
              <a:t>, і </a:t>
            </a:r>
            <a:r>
              <a:rPr lang="ru-RU" sz="1600" dirty="0" err="1" smtClean="0"/>
              <a:t>технічні</a:t>
            </a:r>
            <a:r>
              <a:rPr lang="ru-RU" sz="1600" dirty="0" smtClean="0"/>
              <a:t> </a:t>
            </a:r>
            <a:r>
              <a:rPr lang="ru-RU" sz="1600" dirty="0" err="1"/>
              <a:t>дисципліни</a:t>
            </a:r>
            <a:r>
              <a:rPr lang="ru-RU" sz="1600" dirty="0"/>
              <a:t>, тому тут </a:t>
            </a:r>
            <a:r>
              <a:rPr lang="ru-RU" sz="1600" dirty="0" err="1"/>
              <a:t>шукати</a:t>
            </a:r>
            <a:r>
              <a:rPr lang="ru-RU" sz="1600" dirty="0"/>
              <a:t> </a:t>
            </a:r>
            <a:r>
              <a:rPr lang="ru-RU" sz="1600" dirty="0" smtClean="0"/>
              <a:t>треба </a:t>
            </a:r>
          </a:p>
          <a:p>
            <a:pPr algn="ctr"/>
            <a:r>
              <a:rPr lang="ru-RU" sz="1600" dirty="0" smtClean="0"/>
              <a:t>у будь-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разі</a:t>
            </a:r>
            <a:endParaRPr lang="uk-UA" sz="1600" dirty="0"/>
          </a:p>
        </p:txBody>
      </p:sp>
      <p:cxnSp>
        <p:nvCxnSpPr>
          <p:cNvPr id="16" name="Прямая со стрелкой 15"/>
          <p:cNvCxnSpPr>
            <a:stCxn id="13" idx="2"/>
          </p:cNvCxnSpPr>
          <p:nvPr/>
        </p:nvCxnSpPr>
        <p:spPr>
          <a:xfrm>
            <a:off x="6856413" y="3721100"/>
            <a:ext cx="0" cy="4999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83442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79"/>
            <a:ext cx="5318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Пошук </a:t>
            </a:r>
            <a:r>
              <a:rPr lang="en-US" sz="2400" b="1" dirty="0" smtClean="0">
                <a:solidFill>
                  <a:srgbClr val="C00000"/>
                </a:solidFill>
              </a:rPr>
              <a:t>Emerging </a:t>
            </a:r>
            <a:r>
              <a:rPr lang="en-US" sz="2400" b="1" dirty="0">
                <a:solidFill>
                  <a:srgbClr val="C00000"/>
                </a:solidFill>
              </a:rPr>
              <a:t>Sources Citation </a:t>
            </a:r>
            <a:r>
              <a:rPr lang="en-US" sz="2400" b="1" dirty="0" err="1">
                <a:solidFill>
                  <a:srgbClr val="C00000"/>
                </a:solidFill>
              </a:rPr>
              <a:t>Inde</a:t>
            </a:r>
            <a:r>
              <a:rPr lang="uk-UA" sz="2400" b="1" dirty="0">
                <a:solidFill>
                  <a:srgbClr val="C00000"/>
                </a:solidFill>
              </a:rPr>
              <a:t>х</a:t>
            </a:r>
            <a:r>
              <a:rPr lang="uk-UA" sz="24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87907" y="1508813"/>
            <a:ext cx="477658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Пошук.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sz="1600" dirty="0" smtClean="0"/>
              <a:t>Якщо </a:t>
            </a:r>
            <a:r>
              <a:rPr lang="uk-UA" sz="1600" dirty="0"/>
              <a:t>Вам відомо заздалегідь назва журналу, ключові слова заголовка або </a:t>
            </a:r>
            <a:r>
              <a:rPr lang="en-US" sz="1600" dirty="0"/>
              <a:t>ISSN, </a:t>
            </a:r>
            <a:r>
              <a:rPr lang="uk-UA" sz="1600" dirty="0"/>
              <a:t>можна спробувати знайти журнал через пошук і перевірити його індексацію в </a:t>
            </a:r>
            <a:r>
              <a:rPr lang="en-US" sz="1600" dirty="0"/>
              <a:t>WOS.</a:t>
            </a:r>
          </a:p>
          <a:p>
            <a:r>
              <a:rPr lang="uk-UA" sz="2000" b="1" dirty="0">
                <a:solidFill>
                  <a:srgbClr val="C00000"/>
                </a:solidFill>
              </a:rPr>
              <a:t>Список журналів.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r>
              <a:rPr lang="uk-UA" sz="1600" dirty="0" smtClean="0"/>
              <a:t>Всі </a:t>
            </a:r>
            <a:r>
              <a:rPr lang="uk-UA" sz="1600" dirty="0"/>
              <a:t>журнали в базі. Є можливість фільтрувати по першій букві заголовка. </a:t>
            </a:r>
          </a:p>
          <a:p>
            <a:r>
              <a:rPr lang="uk-UA" sz="2400" b="1" u="sng" dirty="0">
                <a:solidFill>
                  <a:srgbClr val="C00000"/>
                </a:solidFill>
              </a:rPr>
              <a:t>Предметні категорії. </a:t>
            </a:r>
            <a:endParaRPr lang="uk-UA" sz="2400" b="1" u="sng" dirty="0" smtClean="0">
              <a:solidFill>
                <a:srgbClr val="C00000"/>
              </a:solidFill>
            </a:endParaRPr>
          </a:p>
          <a:p>
            <a:r>
              <a:rPr lang="uk-UA" sz="1600" dirty="0" smtClean="0"/>
              <a:t>Важлива </a:t>
            </a:r>
            <a:r>
              <a:rPr lang="uk-UA" sz="1600" dirty="0"/>
              <a:t>вкладка. Саме тут можна відфільтрувати журнали з дисциплін, що значно оптимізує пошук.</a:t>
            </a:r>
          </a:p>
          <a:p>
            <a:r>
              <a:rPr lang="uk-UA" b="1" dirty="0">
                <a:solidFill>
                  <a:srgbClr val="C00000"/>
                </a:solidFill>
              </a:rPr>
              <a:t>Зміни журналів. 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sz="1600" dirty="0" smtClean="0"/>
              <a:t>Список </a:t>
            </a:r>
            <a:r>
              <a:rPr lang="uk-UA" sz="1600" dirty="0"/>
              <a:t>журналів, які зазнали ті чи інші зміни в базі за останній рік (наприклад, були перейменовані, недавно додані, виключені, перенесені в іншу категорію дисциплін або іншу базу та ін.).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491880" y="1700808"/>
            <a:ext cx="696027" cy="129614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07904" y="4581128"/>
            <a:ext cx="523548" cy="2160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839893" y="3793498"/>
            <a:ext cx="391560" cy="44780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839893" y="3121765"/>
            <a:ext cx="391561" cy="64807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4581128"/>
            <a:ext cx="126387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2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2740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hlinkClick r:id="rId2"/>
              </a:rPr>
              <a:t>https://openscience.in.ua</a:t>
            </a:r>
            <a:r>
              <a:rPr lang="en-US" i="1" dirty="0" smtClean="0">
                <a:hlinkClick r:id="rId2"/>
              </a:rPr>
              <a:t>/</a:t>
            </a:r>
            <a:r>
              <a:rPr lang="ru-RU" i="1" dirty="0" smtClean="0"/>
              <a:t> </a:t>
            </a:r>
            <a:endParaRPr lang="uk-UA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79" y="2522682"/>
            <a:ext cx="5461141" cy="428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Open Science in Ukra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310"/>
            <a:ext cx="5560017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1771893"/>
            <a:ext cx="3059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Повний перелік українських наукових журналів, </a:t>
            </a:r>
            <a:r>
              <a:rPr lang="uk-UA" b="1" i="1" dirty="0"/>
              <a:t>які індексуються в міжнародних </a:t>
            </a:r>
            <a:r>
              <a:rPr lang="uk-UA" b="1" i="1" dirty="0" err="1"/>
              <a:t>наукометричних</a:t>
            </a:r>
            <a:r>
              <a:rPr lang="uk-UA" b="1" i="1" dirty="0"/>
              <a:t> базах даних </a:t>
            </a:r>
            <a:endParaRPr lang="uk-UA" b="1" i="1" dirty="0" smtClean="0"/>
          </a:p>
          <a:p>
            <a:r>
              <a:rPr lang="en-US" b="1" i="1" dirty="0" smtClean="0">
                <a:solidFill>
                  <a:srgbClr val="C00000"/>
                </a:solidFill>
              </a:rPr>
              <a:t>Scopus </a:t>
            </a: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і / або</a:t>
            </a:r>
            <a:r>
              <a:rPr lang="uk-UA" b="1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Web of Science</a:t>
            </a:r>
            <a:r>
              <a:rPr lang="en-US" b="1" i="1" dirty="0" smtClean="0"/>
              <a:t>.</a:t>
            </a:r>
            <a:endParaRPr lang="uk-UA" b="1" i="1" dirty="0" smtClean="0"/>
          </a:p>
          <a:p>
            <a:r>
              <a:rPr lang="en-US" b="1" i="1" dirty="0"/>
              <a:t>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openscience.in.ua/ua-journals</a:t>
            </a:r>
            <a:r>
              <a:rPr lang="uk-UA" sz="12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uk-UA" b="1" i="1" dirty="0"/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98</a:t>
            </a:r>
            <a:r>
              <a:rPr lang="en-US" b="1" i="1" dirty="0" smtClean="0"/>
              <a:t> </a:t>
            </a:r>
            <a:r>
              <a:rPr lang="uk-UA" b="1" i="1" dirty="0"/>
              <a:t>журналів. </a:t>
            </a:r>
            <a:endParaRPr lang="uk-UA" b="1" i="1" dirty="0" smtClean="0"/>
          </a:p>
          <a:p>
            <a:endParaRPr lang="uk-UA" b="1" i="1" dirty="0"/>
          </a:p>
          <a:p>
            <a:r>
              <a:rPr lang="uk-UA" b="1" i="1" dirty="0" smtClean="0"/>
              <a:t>Дата </a:t>
            </a:r>
            <a:r>
              <a:rPr lang="uk-UA" b="1" i="1" dirty="0"/>
              <a:t>останнього оновлення: </a:t>
            </a:r>
            <a:r>
              <a:rPr lang="uk-UA" sz="2800" b="1" i="1" dirty="0">
                <a:solidFill>
                  <a:srgbClr val="C00000"/>
                </a:solidFill>
              </a:rPr>
              <a:t>27.10.2017.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3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Розподіл українських журналів за галузями знань</a:t>
            </a:r>
            <a:endParaRPr lang="uk-UA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039012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8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" y="1268760"/>
            <a:ext cx="8208912" cy="46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80928"/>
            <a:ext cx="468052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Як не стати жертвами шахраїв?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4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7667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</a:rPr>
              <a:t>Перевіряйте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чи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індексується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видання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певними</a:t>
            </a:r>
            <a:r>
              <a:rPr lang="ru-RU" sz="3600" b="1" dirty="0">
                <a:solidFill>
                  <a:srgbClr val="C00000"/>
                </a:solidFill>
              </a:rPr>
              <a:t> базами </a:t>
            </a:r>
            <a:r>
              <a:rPr lang="ru-RU" sz="3600" b="1" dirty="0" err="1">
                <a:solidFill>
                  <a:srgbClr val="C00000"/>
                </a:solidFill>
              </a:rPr>
              <a:t>даних</a:t>
            </a:r>
            <a:r>
              <a:rPr lang="ru-RU" sz="3600" b="1" dirty="0">
                <a:solidFill>
                  <a:srgbClr val="C00000"/>
                </a:solidFill>
              </a:rPr>
              <a:t>!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сайтах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цих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баз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даних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uk-UA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285538"/>
            <a:ext cx="351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00000"/>
                </a:solidFill>
              </a:rPr>
              <a:t>Web of </a:t>
            </a:r>
            <a:r>
              <a:rPr lang="en-US" sz="4000" b="1" i="1" dirty="0" smtClean="0">
                <a:solidFill>
                  <a:srgbClr val="C00000"/>
                </a:solidFill>
              </a:rPr>
              <a:t>Science</a:t>
            </a:r>
            <a:r>
              <a:rPr lang="uk-UA" sz="4000" b="1" i="1" dirty="0" smtClean="0">
                <a:solidFill>
                  <a:srgbClr val="C00000"/>
                </a:solidFill>
              </a:rPr>
              <a:t>: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717032"/>
            <a:ext cx="17861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Scopus</a:t>
            </a:r>
            <a:r>
              <a:rPr lang="uk-UA" sz="4000" b="1" i="1" dirty="0" smtClean="0">
                <a:solidFill>
                  <a:srgbClr val="C00000"/>
                </a:solidFill>
              </a:rPr>
              <a:t>:</a:t>
            </a:r>
            <a:endParaRPr lang="uk-UA" sz="40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430" y="3121224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2"/>
              </a:rPr>
              <a:t>http://mjl.clarivate.com</a:t>
            </a:r>
            <a:r>
              <a:rPr lang="en-US" sz="3200" dirty="0" smtClean="0">
                <a:hlinkClick r:id="rId2"/>
              </a:rPr>
              <a:t>/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1790" y="440808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www.scopus.com/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352" y="5445224"/>
            <a:ext cx="81117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ISSN </a:t>
            </a:r>
            <a:r>
              <a:rPr lang="uk-UA" sz="4800" b="1" dirty="0">
                <a:solidFill>
                  <a:schemeClr val="bg1">
                    <a:lumMod val="50000"/>
                  </a:schemeClr>
                </a:solidFill>
              </a:rPr>
              <a:t>полегшить </a:t>
            </a:r>
            <a:r>
              <a:rPr lang="uk-UA" sz="4800" b="1" dirty="0" smtClean="0">
                <a:solidFill>
                  <a:schemeClr val="bg1">
                    <a:lumMod val="50000"/>
                  </a:schemeClr>
                </a:solidFill>
              </a:rPr>
              <a:t>це завдання! </a:t>
            </a:r>
            <a:endParaRPr lang="uk-UA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0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b="1" dirty="0" err="1" smtClean="0">
                <a:solidFill>
                  <a:srgbClr val="C00000"/>
                </a:solidFill>
              </a:rPr>
              <a:t>Мурзілка</a:t>
            </a:r>
            <a:r>
              <a:rPr lang="uk-UA" b="1" dirty="0" smtClean="0">
                <a:solidFill>
                  <a:srgbClr val="C00000"/>
                </a:solidFill>
              </a:rPr>
              <a:t>» для науковців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Картинки по запросу мурзи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29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69508"/>
            <a:ext cx="705678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Навіщо </a:t>
            </a:r>
            <a:r>
              <a:rPr lang="ru-RU" sz="5400" b="1" dirty="0" err="1">
                <a:solidFill>
                  <a:srgbClr val="C00000"/>
                </a:solidFill>
              </a:rPr>
              <a:t>публікуватися</a:t>
            </a:r>
            <a:r>
              <a:rPr lang="ru-RU" sz="5400" b="1" dirty="0">
                <a:solidFill>
                  <a:srgbClr val="C00000"/>
                </a:solidFill>
              </a:rPr>
              <a:t> у </a:t>
            </a:r>
            <a:r>
              <a:rPr lang="ru-RU" sz="5400" b="1" dirty="0" err="1">
                <a:solidFill>
                  <a:srgbClr val="C00000"/>
                </a:solidFill>
              </a:rPr>
              <a:t>високорейтингових</a:t>
            </a:r>
            <a:r>
              <a:rPr lang="ru-RU" sz="5400" b="1" dirty="0">
                <a:solidFill>
                  <a:srgbClr val="C00000"/>
                </a:solidFill>
              </a:rPr>
              <a:t> журналах?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61" y="3212976"/>
            <a:ext cx="4728525" cy="354639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7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Ознаки </a:t>
            </a:r>
            <a:r>
              <a:rPr lang="uk-UA" b="1" dirty="0">
                <a:solidFill>
                  <a:srgbClr val="C00000"/>
                </a:solidFill>
              </a:rPr>
              <a:t>сміттєвих журналів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C00000"/>
                </a:solidFill>
              </a:rPr>
              <a:t>Обіцянка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написати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рецензію</a:t>
            </a:r>
            <a:r>
              <a:rPr lang="ru-RU" b="1" dirty="0">
                <a:solidFill>
                  <a:srgbClr val="C00000"/>
                </a:solidFill>
              </a:rPr>
              <a:t> на Вашу </a:t>
            </a:r>
            <a:r>
              <a:rPr lang="ru-RU" b="1" dirty="0" err="1">
                <a:solidFill>
                  <a:srgbClr val="C00000"/>
                </a:solidFill>
              </a:rPr>
              <a:t>статтю</a:t>
            </a:r>
            <a:r>
              <a:rPr lang="ru-RU" b="1" dirty="0">
                <a:solidFill>
                  <a:srgbClr val="C00000"/>
                </a:solidFill>
              </a:rPr>
              <a:t> в </a:t>
            </a:r>
            <a:r>
              <a:rPr lang="ru-RU" b="1" dirty="0" err="1">
                <a:solidFill>
                  <a:srgbClr val="C00000"/>
                </a:solidFill>
              </a:rPr>
              <a:t>стислі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терміни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Швидше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за все, Вашу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статтю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навіть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прочитають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а сама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рецензія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буде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містити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шаблонні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фрази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err="1">
                <a:solidFill>
                  <a:srgbClr val="C00000"/>
                </a:solidFill>
              </a:rPr>
              <a:t>Обіцянка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швидкої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публікації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більшості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авторитетних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журналів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Scopus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публікація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черзі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місяці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  <a:r>
              <a:rPr lang="ru-RU" b="1" dirty="0" err="1">
                <a:solidFill>
                  <a:srgbClr val="C00000"/>
                </a:solidFill>
              </a:rPr>
              <a:t>Помилкова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інформація</a:t>
            </a:r>
            <a:r>
              <a:rPr lang="ru-RU" b="1" dirty="0">
                <a:solidFill>
                  <a:srgbClr val="C00000"/>
                </a:solidFill>
              </a:rPr>
              <a:t> про </a:t>
            </a:r>
            <a:r>
              <a:rPr lang="ru-RU" b="1" dirty="0" err="1">
                <a:solidFill>
                  <a:srgbClr val="C00000"/>
                </a:solidFill>
              </a:rPr>
              <a:t>географічне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положення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З'явилося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безліч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видань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маскуються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авторитетні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міжнародні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журнали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високим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імпакт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-фактором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видають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себе за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європейські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американські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видання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4. </a:t>
            </a:r>
            <a:r>
              <a:rPr lang="ru-RU" b="1" dirty="0" err="1" smtClean="0">
                <a:solidFill>
                  <a:srgbClr val="C00000"/>
                </a:solidFill>
              </a:rPr>
              <a:t>Фальшивий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імпакт</a:t>
            </a:r>
            <a:r>
              <a:rPr lang="ru-RU" b="1" dirty="0" smtClean="0">
                <a:solidFill>
                  <a:srgbClr val="C00000"/>
                </a:solidFill>
              </a:rPr>
              <a:t>-фактор</a:t>
            </a:r>
          </a:p>
          <a:p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Користуючись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тим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імпакт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-фактор величина не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постійна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його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дуже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просто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сфальсифікувати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написати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довільне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значення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сайті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5. </a:t>
            </a:r>
            <a:r>
              <a:rPr lang="ru-RU" b="1" dirty="0" err="1">
                <a:solidFill>
                  <a:srgbClr val="C00000"/>
                </a:solidFill>
              </a:rPr>
              <a:t>Неповна</a:t>
            </a:r>
            <a:r>
              <a:rPr lang="ru-RU" b="1" dirty="0">
                <a:solidFill>
                  <a:srgbClr val="C00000"/>
                </a:solidFill>
              </a:rPr>
              <a:t> контактна </a:t>
            </a:r>
            <a:r>
              <a:rPr lang="ru-RU" b="1" dirty="0" err="1">
                <a:solidFill>
                  <a:srgbClr val="C00000"/>
                </a:solidFill>
              </a:rPr>
              <a:t>інформація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 сайтах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сміттєвих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журналів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часто не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вказано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поштову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адресу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редакції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, 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направити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статтю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публікацію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можна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тільки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електронною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поштою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>
                <a:solidFill>
                  <a:srgbClr val="C00000"/>
                </a:solidFill>
              </a:rPr>
              <a:t>6. </a:t>
            </a:r>
            <a:r>
              <a:rPr lang="ru-RU" b="1" dirty="0" err="1" smtClean="0">
                <a:solidFill>
                  <a:srgbClr val="C00000"/>
                </a:solidFill>
              </a:rPr>
              <a:t>Помилкова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інформація</a:t>
            </a:r>
            <a:r>
              <a:rPr lang="ru-RU" b="1" dirty="0">
                <a:solidFill>
                  <a:srgbClr val="C00000"/>
                </a:solidFill>
              </a:rPr>
              <a:t> про редактора і </a:t>
            </a:r>
            <a:r>
              <a:rPr lang="ru-RU" b="1" dirty="0" smtClean="0">
                <a:solidFill>
                  <a:srgbClr val="C00000"/>
                </a:solidFill>
              </a:rPr>
              <a:t>член</a:t>
            </a:r>
            <a:r>
              <a:rPr lang="uk-UA" b="1" dirty="0" err="1" smtClean="0">
                <a:solidFill>
                  <a:srgbClr val="C00000"/>
                </a:solidFill>
              </a:rPr>
              <a:t>ів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редакційної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ради</a:t>
            </a:r>
          </a:p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Відсутність списку членів редакції - вагомий аргумент проти журналу. Але навіть якщо інформація про членів редакції є - можна її перевірити. </a:t>
            </a:r>
            <a:endParaRPr lang="uk-UA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rgbClr val="C00000"/>
                </a:solidFill>
              </a:rPr>
              <a:t>7. Спам-розсилки</a:t>
            </a:r>
          </a:p>
          <a:p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Нав'язливі пропозиції публікації статей, що розсилаються від імені відомих видань, - характерна риса сміттєвих </a:t>
            </a:r>
            <a:r>
              <a:rPr lang="uk-UA" i="1" dirty="0" smtClean="0">
                <a:solidFill>
                  <a:schemeClr val="accent1">
                    <a:lumMod val="75000"/>
                  </a:schemeClr>
                </a:solidFill>
              </a:rPr>
              <a:t>журналів.</a:t>
            </a: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 descr="D:\наука\бази  даних\презентация статья\ресурси\w512h5121390640324broom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3" y="0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554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771" y="2060848"/>
            <a:ext cx="44497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</a:rPr>
              <a:t>Обережно! Хижаки!</a:t>
            </a:r>
            <a:endParaRPr lang="uk-UA" sz="6600" dirty="0"/>
          </a:p>
        </p:txBody>
      </p:sp>
      <p:pic>
        <p:nvPicPr>
          <p:cNvPr id="2050" name="Picture 2" descr="D:\наука\бази  даних\презентация статья\ресурси\787c4470c95401bd5ca5e0963ffd0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76" y="939619"/>
            <a:ext cx="5369701" cy="536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4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3" y="33265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</a:rPr>
              <a:t>Обережно! Хижаки!</a:t>
            </a:r>
            <a:endParaRPr lang="uk-UA" sz="6600" dirty="0"/>
          </a:p>
        </p:txBody>
      </p:sp>
      <p:pic>
        <p:nvPicPr>
          <p:cNvPr id="2050" name="Picture 2" descr="D:\наука\бази  даних\презентация статья\ресурси\787c4470c95401bd5ca5e0963ffd0e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44" y="1268760"/>
            <a:ext cx="1500188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76" y="3356992"/>
            <a:ext cx="252126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u="sng" dirty="0" smtClean="0">
                <a:solidFill>
                  <a:schemeClr val="accent1">
                    <a:lumMod val="75000"/>
                  </a:schemeClr>
                </a:solidFill>
              </a:rPr>
              <a:t>Хижацькі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excluded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журнали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59577" y="3356992"/>
            <a:ext cx="250421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u="sng" dirty="0" smtClean="0">
                <a:solidFill>
                  <a:schemeClr val="accent1">
                    <a:lumMod val="75000"/>
                  </a:schemeClr>
                </a:solidFill>
              </a:rPr>
              <a:t>Фальшиві 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Fake)</a:t>
            </a:r>
            <a:endParaRPr lang="uk-UA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журнали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7464" y="3356992"/>
            <a:ext cx="24983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u="sng" dirty="0" smtClean="0">
                <a:solidFill>
                  <a:srgbClr val="C00000"/>
                </a:solidFill>
              </a:rPr>
              <a:t>Викрадені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(Hijacked)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журнали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>
            <a:stCxn id="2050" idx="1"/>
          </p:cNvCxnSpPr>
          <p:nvPr/>
        </p:nvCxnSpPr>
        <p:spPr>
          <a:xfrm flipH="1">
            <a:off x="1835696" y="2018854"/>
            <a:ext cx="1934948" cy="1194122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050" idx="3"/>
            <a:endCxn id="9" idx="0"/>
          </p:cNvCxnSpPr>
          <p:nvPr/>
        </p:nvCxnSpPr>
        <p:spPr>
          <a:xfrm>
            <a:off x="5270832" y="2018854"/>
            <a:ext cx="2005820" cy="133813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50" idx="2"/>
            <a:endCxn id="8" idx="0"/>
          </p:cNvCxnSpPr>
          <p:nvPr/>
        </p:nvCxnSpPr>
        <p:spPr>
          <a:xfrm flipH="1">
            <a:off x="4511683" y="2768948"/>
            <a:ext cx="9055" cy="58804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5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2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Уже не </a:t>
            </a:r>
            <a:r>
              <a:rPr lang="en-US" sz="5400" b="1" dirty="0" smtClean="0">
                <a:solidFill>
                  <a:srgbClr val="C00000"/>
                </a:solidFill>
              </a:rPr>
              <a:t>Scopus</a:t>
            </a:r>
            <a:endParaRPr lang="uk-UA" sz="5400" dirty="0"/>
          </a:p>
        </p:txBody>
      </p:sp>
      <p:pic>
        <p:nvPicPr>
          <p:cNvPr id="14340" name="Picture 4" descr="http://iejme.com/files/3/editor/images/system/kap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6431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eu-print.org/index_files/lit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8761"/>
            <a:ext cx="2649649" cy="374441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ijese.net/files/1/editor/images/system/kap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68760"/>
            <a:ext cx="264311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6512" y="54832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</a:rPr>
              <a:t>Більш ніж 300 журналів виключено зі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Scopus</a:t>
            </a:r>
            <a:endParaRPr lang="uk-U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наука\бази  даних\презентация статья\ресурси\Fake-or-Counterfeit-Bathmate-Pum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645872" cy="22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97392" y="476672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i="1" dirty="0" smtClean="0">
                <a:solidFill>
                  <a:srgbClr val="C00000"/>
                </a:solidFill>
              </a:rPr>
              <a:t>Фальшиві</a:t>
            </a:r>
            <a:r>
              <a:rPr lang="uk-UA" sz="4400" b="1" i="1" dirty="0">
                <a:solidFill>
                  <a:srgbClr val="C00000"/>
                </a:solidFill>
              </a:rPr>
              <a:t> </a:t>
            </a:r>
            <a:endParaRPr lang="en-US" sz="4400" b="1" i="1" dirty="0" smtClean="0">
              <a:solidFill>
                <a:srgbClr val="C00000"/>
              </a:solidFill>
            </a:endParaRPr>
          </a:p>
          <a:p>
            <a:r>
              <a:rPr lang="uk-UA" sz="4400" b="1" i="1" dirty="0" smtClean="0">
                <a:solidFill>
                  <a:srgbClr val="C00000"/>
                </a:solidFill>
              </a:rPr>
              <a:t>журнали</a:t>
            </a:r>
            <a:endParaRPr lang="uk-UA" sz="4400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36912"/>
            <a:ext cx="75377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Не входять до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Scopus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і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Web of Science</a:t>
            </a:r>
            <a:endParaRPr lang="uk-UA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 algn="just">
              <a:buAutoNum type="arabicPeriod"/>
            </a:pP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Використовують фальшиві метрики</a:t>
            </a:r>
          </a:p>
          <a:p>
            <a:pPr algn="just"/>
            <a:r>
              <a:rPr lang="en-US" sz="3200" b="1" i="1" u="sng" dirty="0" smtClean="0">
                <a:solidFill>
                  <a:srgbClr val="FF0000"/>
                </a:solidFill>
              </a:rPr>
              <a:t>Science Impact Factor=1.69</a:t>
            </a:r>
            <a:endParaRPr lang="uk-UA" sz="3200" b="1" i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Публікації платні </a:t>
            </a:r>
          </a:p>
          <a:p>
            <a:pPr marL="514350" indent="-514350" algn="ctr">
              <a:buAutoNum type="arabicPeriod"/>
            </a:pP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87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90974"/>
            <a:ext cx="90364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</a:rPr>
              <a:t>Викрадені</a:t>
            </a:r>
            <a:r>
              <a:rPr lang="en-US" sz="6600" b="1" dirty="0" smtClean="0">
                <a:solidFill>
                  <a:srgbClr val="C00000"/>
                </a:solidFill>
              </a:rPr>
              <a:t> </a:t>
            </a:r>
            <a:r>
              <a:rPr lang="uk-UA" sz="6600" b="1" dirty="0" smtClean="0">
                <a:solidFill>
                  <a:srgbClr val="C00000"/>
                </a:solidFill>
              </a:rPr>
              <a:t>журнали</a:t>
            </a:r>
            <a:endParaRPr lang="uk-UA" sz="66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D:\наука\бази  даних\презентация статья\ресурси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30" y="1556792"/>
            <a:ext cx="2773319" cy="27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Точна </a:t>
            </a:r>
            <a:r>
              <a:rPr lang="ru-RU" sz="2800" b="1" dirty="0" err="1">
                <a:solidFill>
                  <a:srgbClr val="002060"/>
                </a:solidFill>
              </a:rPr>
              <a:t>копія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існуючого</a:t>
            </a:r>
            <a:r>
              <a:rPr lang="ru-RU" sz="2800" b="1" dirty="0">
                <a:solidFill>
                  <a:srgbClr val="002060"/>
                </a:solidFill>
              </a:rPr>
              <a:t> журналу </a:t>
            </a:r>
            <a:r>
              <a:rPr lang="ru-RU" sz="2800" b="1" dirty="0" err="1">
                <a:solidFill>
                  <a:srgbClr val="002060"/>
                </a:solidFill>
              </a:rPr>
              <a:t>або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його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зламаний</a:t>
            </a:r>
            <a:r>
              <a:rPr lang="ru-RU" sz="2800" b="1" dirty="0">
                <a:solidFill>
                  <a:srgbClr val="002060"/>
                </a:solidFill>
              </a:rPr>
              <a:t> сайт, </a:t>
            </a:r>
            <a:r>
              <a:rPr lang="ru-RU" sz="2800" b="1" dirty="0" err="1">
                <a:solidFill>
                  <a:srgbClr val="002060"/>
                </a:solidFill>
              </a:rPr>
              <a:t>який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2800" b="1" dirty="0">
                <a:solidFill>
                  <a:srgbClr val="002060"/>
                </a:solidFill>
              </a:rPr>
              <a:t> для обману </a:t>
            </a:r>
            <a:r>
              <a:rPr lang="ru-RU" sz="2800" b="1" dirty="0" err="1">
                <a:solidFill>
                  <a:srgbClr val="002060"/>
                </a:solidFill>
              </a:rPr>
              <a:t>вчених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rgbClr val="006600"/>
                </a:solidFill>
              </a:rPr>
              <a:t>На </a:t>
            </a:r>
            <a:r>
              <a:rPr lang="ru-RU" sz="2800" b="1" dirty="0" err="1">
                <a:solidFill>
                  <a:srgbClr val="006600"/>
                </a:solidFill>
              </a:rPr>
              <a:t>сайті</a:t>
            </a:r>
            <a:r>
              <a:rPr lang="ru-RU" sz="2800" b="1" dirty="0">
                <a:solidFill>
                  <a:srgbClr val="006600"/>
                </a:solidFill>
              </a:rPr>
              <a:t> </a:t>
            </a:r>
            <a:r>
              <a:rPr lang="ru-RU" sz="2800" b="1" dirty="0" err="1">
                <a:solidFill>
                  <a:srgbClr val="006600"/>
                </a:solidFill>
              </a:rPr>
              <a:t>публікується</a:t>
            </a:r>
            <a:r>
              <a:rPr lang="ru-RU" sz="2800" b="1" dirty="0">
                <a:solidFill>
                  <a:srgbClr val="006600"/>
                </a:solidFill>
              </a:rPr>
              <a:t> вся актуальна </a:t>
            </a:r>
            <a:r>
              <a:rPr lang="ru-RU" sz="2800" b="1" dirty="0" err="1">
                <a:solidFill>
                  <a:srgbClr val="006600"/>
                </a:solidFill>
              </a:rPr>
              <a:t>інформація</a:t>
            </a:r>
            <a:r>
              <a:rPr lang="ru-RU" sz="2800" b="1" dirty="0">
                <a:solidFill>
                  <a:srgbClr val="006600"/>
                </a:solidFill>
              </a:rPr>
              <a:t> журналу: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6600"/>
                </a:solidFill>
              </a:rPr>
              <a:t>IF, </a:t>
            </a:r>
            <a:endParaRPr lang="uk-UA" sz="2800" b="1" dirty="0" smtClean="0">
              <a:solidFill>
                <a:srgbClr val="0066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6600"/>
                </a:solidFill>
              </a:rPr>
              <a:t>ISSN, </a:t>
            </a:r>
            <a:endParaRPr lang="uk-UA" sz="2800" b="1" dirty="0" smtClean="0">
              <a:solidFill>
                <a:srgbClr val="0066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00"/>
                </a:solidFill>
              </a:rPr>
              <a:t>члени </a:t>
            </a:r>
            <a:r>
              <a:rPr lang="ru-RU" sz="2800" b="1" dirty="0" err="1" smtClean="0">
                <a:solidFill>
                  <a:srgbClr val="006600"/>
                </a:solidFill>
              </a:rPr>
              <a:t>редакції</a:t>
            </a:r>
            <a:r>
              <a:rPr lang="ru-RU" sz="2800" b="1" dirty="0" smtClean="0">
                <a:solidFill>
                  <a:srgbClr val="006600"/>
                </a:solidFill>
              </a:rPr>
              <a:t>. </a:t>
            </a:r>
            <a:endParaRPr lang="uk-UA" sz="28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661248"/>
            <a:ext cx="4131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/>
              <a:t>Однак це підробка!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86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4" y="1412776"/>
            <a:ext cx="8848193" cy="40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6283" y="620688"/>
            <a:ext cx="460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Справжній</a:t>
            </a:r>
            <a:r>
              <a:rPr lang="ru-RU" sz="3200" b="1" dirty="0" smtClean="0">
                <a:solidFill>
                  <a:srgbClr val="C00000"/>
                </a:solidFill>
              </a:rPr>
              <a:t> сайт журналу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7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" y="1916832"/>
            <a:ext cx="8054599" cy="395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5672" y="620688"/>
            <a:ext cx="462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Підробний</a:t>
            </a:r>
            <a:r>
              <a:rPr lang="ru-RU" sz="3200" b="1" dirty="0" smtClean="0">
                <a:solidFill>
                  <a:srgbClr val="C00000"/>
                </a:solidFill>
              </a:rPr>
              <a:t> сайт журналу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38</a:t>
            </a:fld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8733"/>
            <a:ext cx="7632848" cy="65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1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765129" cy="50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10100" y="1268760"/>
            <a:ext cx="1906116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880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b="1" dirty="0" smtClean="0"/>
              <a:t>Для </a:t>
            </a:r>
            <a:r>
              <a:rPr lang="uk-UA" sz="2400" b="1" dirty="0"/>
              <a:t>виконання умов </a:t>
            </a:r>
            <a:r>
              <a:rPr lang="uk-UA" sz="2400" b="1" dirty="0" smtClean="0"/>
              <a:t>контракту. </a:t>
            </a:r>
          </a:p>
          <a:p>
            <a:endParaRPr lang="ru-RU" sz="2400" b="1" dirty="0"/>
          </a:p>
          <a:p>
            <a:endParaRPr lang="uk-UA" sz="2400" b="1" dirty="0" smtClean="0"/>
          </a:p>
          <a:p>
            <a:r>
              <a:rPr lang="uk-UA" sz="2400" b="1" dirty="0" smtClean="0"/>
              <a:t>2</a:t>
            </a:r>
            <a:r>
              <a:rPr lang="uk-UA" sz="2400" b="1" dirty="0"/>
              <a:t>. Для отримання вчених </a:t>
            </a:r>
            <a:r>
              <a:rPr lang="uk-UA" sz="2400" b="1" dirty="0" smtClean="0"/>
              <a:t>звань.</a:t>
            </a:r>
          </a:p>
          <a:p>
            <a:endParaRPr lang="ru-RU" sz="2400" b="1" dirty="0"/>
          </a:p>
          <a:p>
            <a:endParaRPr lang="uk-UA" sz="2400" b="1" dirty="0" smtClean="0"/>
          </a:p>
          <a:p>
            <a:r>
              <a:rPr lang="uk-UA" sz="2400" b="1" dirty="0" smtClean="0"/>
              <a:t>3</a:t>
            </a:r>
            <a:r>
              <a:rPr lang="uk-UA" sz="2400" b="1" dirty="0"/>
              <a:t>. Для отримання грантів чи </a:t>
            </a:r>
            <a:r>
              <a:rPr lang="uk-UA" sz="2400" b="1" dirty="0" smtClean="0"/>
              <a:t>держбюджетних проектів.</a:t>
            </a:r>
          </a:p>
          <a:p>
            <a:endParaRPr lang="ru-RU" sz="2400" b="1" dirty="0"/>
          </a:p>
          <a:p>
            <a:r>
              <a:rPr lang="uk-UA" sz="2400" b="1" dirty="0"/>
              <a:t>4. Для кар’єрного зростання та іміджу </a:t>
            </a:r>
            <a:r>
              <a:rPr lang="uk-UA" sz="2400" b="1" dirty="0" smtClean="0"/>
              <a:t>науковця</a:t>
            </a:r>
          </a:p>
          <a:p>
            <a:endParaRPr lang="uk-UA" sz="2400" b="1" dirty="0">
              <a:solidFill>
                <a:srgbClr val="C00000"/>
              </a:solidFill>
            </a:endParaRPr>
          </a:p>
          <a:p>
            <a:pPr algn="ctr"/>
            <a:r>
              <a:rPr lang="uk-UA" sz="2400" b="1" u="sng" dirty="0" smtClean="0">
                <a:solidFill>
                  <a:srgbClr val="C00000"/>
                </a:solidFill>
              </a:rPr>
              <a:t>5. Представити науковій спільноті результати досліджень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6672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Навіщо публікуватися у </a:t>
            </a:r>
            <a:r>
              <a:rPr lang="uk-UA" sz="2800" b="1" dirty="0" err="1">
                <a:solidFill>
                  <a:srgbClr val="C00000"/>
                </a:solidFill>
              </a:rPr>
              <a:t>високорейтингових</a:t>
            </a:r>
            <a:r>
              <a:rPr lang="uk-UA" sz="2800" b="1" dirty="0">
                <a:solidFill>
                  <a:srgbClr val="C00000"/>
                </a:solidFill>
              </a:rPr>
              <a:t> журналах?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Shape 2532"/>
          <p:cNvSpPr/>
          <p:nvPr/>
        </p:nvSpPr>
        <p:spPr>
          <a:xfrm>
            <a:off x="665720" y="1628800"/>
            <a:ext cx="457082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" name="Shape 2775"/>
          <p:cNvSpPr/>
          <p:nvPr/>
        </p:nvSpPr>
        <p:spPr>
          <a:xfrm>
            <a:off x="614933" y="2780928"/>
            <a:ext cx="558655" cy="406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Shape 2803"/>
          <p:cNvSpPr/>
          <p:nvPr/>
        </p:nvSpPr>
        <p:spPr>
          <a:xfrm>
            <a:off x="665720" y="3952512"/>
            <a:ext cx="633509" cy="412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34" y="12227"/>
                </a:moveTo>
                <a:lnTo>
                  <a:pt x="9494" y="12771"/>
                </a:lnTo>
                <a:lnTo>
                  <a:pt x="8171" y="12771"/>
                </a:lnTo>
                <a:cubicBezTo>
                  <a:pt x="8167" y="12799"/>
                  <a:pt x="8165" y="12839"/>
                  <a:pt x="8165" y="12890"/>
                </a:cubicBezTo>
                <a:lnTo>
                  <a:pt x="8165" y="13085"/>
                </a:lnTo>
                <a:cubicBezTo>
                  <a:pt x="8165" y="13232"/>
                  <a:pt x="8167" y="13320"/>
                  <a:pt x="8171" y="13348"/>
                </a:cubicBezTo>
                <a:lnTo>
                  <a:pt x="9418" y="13348"/>
                </a:lnTo>
                <a:lnTo>
                  <a:pt x="9283" y="13883"/>
                </a:lnTo>
                <a:lnTo>
                  <a:pt x="8198" y="13883"/>
                </a:lnTo>
                <a:cubicBezTo>
                  <a:pt x="8241" y="14342"/>
                  <a:pt x="8333" y="14701"/>
                  <a:pt x="8473" y="14961"/>
                </a:cubicBezTo>
                <a:cubicBezTo>
                  <a:pt x="8635" y="15284"/>
                  <a:pt x="8855" y="15445"/>
                  <a:pt x="9132" y="15445"/>
                </a:cubicBezTo>
                <a:cubicBezTo>
                  <a:pt x="9312" y="15445"/>
                  <a:pt x="9461" y="15401"/>
                  <a:pt x="9580" y="15310"/>
                </a:cubicBezTo>
                <a:cubicBezTo>
                  <a:pt x="9688" y="15225"/>
                  <a:pt x="9810" y="15084"/>
                  <a:pt x="9947" y="14885"/>
                </a:cubicBezTo>
                <a:lnTo>
                  <a:pt x="9947" y="15828"/>
                </a:lnTo>
                <a:cubicBezTo>
                  <a:pt x="9702" y="16076"/>
                  <a:pt x="9430" y="16202"/>
                  <a:pt x="9132" y="16202"/>
                </a:cubicBezTo>
                <a:cubicBezTo>
                  <a:pt x="8649" y="16202"/>
                  <a:pt x="8273" y="15970"/>
                  <a:pt x="8003" y="15505"/>
                </a:cubicBezTo>
                <a:cubicBezTo>
                  <a:pt x="7769" y="15104"/>
                  <a:pt x="7623" y="14562"/>
                  <a:pt x="7566" y="13883"/>
                </a:cubicBezTo>
                <a:lnTo>
                  <a:pt x="7150" y="13883"/>
                </a:lnTo>
                <a:lnTo>
                  <a:pt x="7296" y="13348"/>
                </a:lnTo>
                <a:lnTo>
                  <a:pt x="7539" y="13348"/>
                </a:lnTo>
                <a:cubicBezTo>
                  <a:pt x="7536" y="13309"/>
                  <a:pt x="7532" y="13267"/>
                  <a:pt x="7530" y="13221"/>
                </a:cubicBezTo>
                <a:cubicBezTo>
                  <a:pt x="7529" y="13175"/>
                  <a:pt x="7528" y="13127"/>
                  <a:pt x="7528" y="13077"/>
                </a:cubicBezTo>
                <a:cubicBezTo>
                  <a:pt x="7528" y="13037"/>
                  <a:pt x="7529" y="12991"/>
                  <a:pt x="7530" y="12941"/>
                </a:cubicBezTo>
                <a:cubicBezTo>
                  <a:pt x="7532" y="12890"/>
                  <a:pt x="7536" y="12833"/>
                  <a:pt x="7539" y="12771"/>
                </a:cubicBezTo>
                <a:lnTo>
                  <a:pt x="7150" y="12771"/>
                </a:lnTo>
                <a:lnTo>
                  <a:pt x="7291" y="12227"/>
                </a:lnTo>
                <a:lnTo>
                  <a:pt x="7577" y="12227"/>
                </a:lnTo>
                <a:cubicBezTo>
                  <a:pt x="7667" y="11576"/>
                  <a:pt x="7831" y="11061"/>
                  <a:pt x="8068" y="10682"/>
                </a:cubicBezTo>
                <a:cubicBezTo>
                  <a:pt x="8345" y="10247"/>
                  <a:pt x="8700" y="10028"/>
                  <a:pt x="9132" y="10028"/>
                </a:cubicBezTo>
                <a:cubicBezTo>
                  <a:pt x="9445" y="10028"/>
                  <a:pt x="9766" y="10203"/>
                  <a:pt x="10093" y="10554"/>
                </a:cubicBezTo>
                <a:lnTo>
                  <a:pt x="9845" y="11327"/>
                </a:lnTo>
                <a:cubicBezTo>
                  <a:pt x="9614" y="10965"/>
                  <a:pt x="9362" y="10783"/>
                  <a:pt x="9089" y="10783"/>
                </a:cubicBezTo>
                <a:cubicBezTo>
                  <a:pt x="8847" y="10783"/>
                  <a:pt x="8646" y="10934"/>
                  <a:pt x="8484" y="11234"/>
                </a:cubicBezTo>
                <a:cubicBezTo>
                  <a:pt x="8347" y="11500"/>
                  <a:pt x="8255" y="11831"/>
                  <a:pt x="8209" y="12227"/>
                </a:cubicBezTo>
                <a:cubicBezTo>
                  <a:pt x="8209" y="12227"/>
                  <a:pt x="9634" y="12227"/>
                  <a:pt x="9634" y="12227"/>
                </a:cubicBezTo>
                <a:close/>
                <a:moveTo>
                  <a:pt x="8836" y="7714"/>
                </a:moveTo>
                <a:cubicBezTo>
                  <a:pt x="6938" y="7714"/>
                  <a:pt x="5400" y="10133"/>
                  <a:pt x="5400" y="13114"/>
                </a:cubicBezTo>
                <a:cubicBezTo>
                  <a:pt x="5400" y="16097"/>
                  <a:pt x="6938" y="18514"/>
                  <a:pt x="8836" y="18514"/>
                </a:cubicBezTo>
                <a:cubicBezTo>
                  <a:pt x="10734" y="18514"/>
                  <a:pt x="12273" y="16097"/>
                  <a:pt x="12273" y="13114"/>
                </a:cubicBezTo>
                <a:cubicBezTo>
                  <a:pt x="12273" y="10133"/>
                  <a:pt x="10734" y="7714"/>
                  <a:pt x="8836" y="7714"/>
                </a:cubicBezTo>
                <a:moveTo>
                  <a:pt x="4418" y="7714"/>
                </a:moveTo>
                <a:cubicBezTo>
                  <a:pt x="4147" y="7714"/>
                  <a:pt x="3927" y="8060"/>
                  <a:pt x="3927" y="8486"/>
                </a:cubicBezTo>
                <a:cubicBezTo>
                  <a:pt x="3927" y="8912"/>
                  <a:pt x="4147" y="9257"/>
                  <a:pt x="4418" y="9257"/>
                </a:cubicBezTo>
                <a:cubicBezTo>
                  <a:pt x="4689" y="9257"/>
                  <a:pt x="4909" y="8912"/>
                  <a:pt x="4909" y="8486"/>
                </a:cubicBezTo>
                <a:cubicBezTo>
                  <a:pt x="4909" y="8060"/>
                  <a:pt x="4689" y="7714"/>
                  <a:pt x="4418" y="7714"/>
                </a:cubicBezTo>
                <a:moveTo>
                  <a:pt x="16200" y="7714"/>
                </a:moveTo>
                <a:cubicBezTo>
                  <a:pt x="15929" y="7714"/>
                  <a:pt x="15709" y="7369"/>
                  <a:pt x="15709" y="6943"/>
                </a:cubicBezTo>
                <a:cubicBezTo>
                  <a:pt x="15709" y="6517"/>
                  <a:pt x="15929" y="6171"/>
                  <a:pt x="16200" y="6171"/>
                </a:cubicBezTo>
                <a:cubicBezTo>
                  <a:pt x="16471" y="6171"/>
                  <a:pt x="16691" y="6517"/>
                  <a:pt x="16691" y="6943"/>
                </a:cubicBezTo>
                <a:cubicBezTo>
                  <a:pt x="16691" y="7369"/>
                  <a:pt x="16471" y="7714"/>
                  <a:pt x="16200" y="7714"/>
                </a:cubicBezTo>
                <a:moveTo>
                  <a:pt x="16691" y="17113"/>
                </a:moveTo>
                <a:cubicBezTo>
                  <a:pt x="16537" y="17028"/>
                  <a:pt x="16373" y="16971"/>
                  <a:pt x="16200" y="16971"/>
                </a:cubicBezTo>
                <a:cubicBezTo>
                  <a:pt x="15386" y="16971"/>
                  <a:pt x="14727" y="18008"/>
                  <a:pt x="14727" y="19286"/>
                </a:cubicBezTo>
                <a:cubicBezTo>
                  <a:pt x="14727" y="19558"/>
                  <a:pt x="14763" y="19815"/>
                  <a:pt x="14818" y="20057"/>
                </a:cubicBezTo>
                <a:lnTo>
                  <a:pt x="2855" y="20057"/>
                </a:lnTo>
                <a:cubicBezTo>
                  <a:pt x="2910" y="19815"/>
                  <a:pt x="2945" y="19558"/>
                  <a:pt x="2945" y="19286"/>
                </a:cubicBezTo>
                <a:cubicBezTo>
                  <a:pt x="2945" y="18008"/>
                  <a:pt x="2286" y="16971"/>
                  <a:pt x="1473" y="16971"/>
                </a:cubicBezTo>
                <a:cubicBezTo>
                  <a:pt x="1299" y="16971"/>
                  <a:pt x="1136" y="17028"/>
                  <a:pt x="982" y="17113"/>
                </a:cubicBezTo>
                <a:lnTo>
                  <a:pt x="982" y="9116"/>
                </a:lnTo>
                <a:cubicBezTo>
                  <a:pt x="1136" y="9202"/>
                  <a:pt x="1299" y="9257"/>
                  <a:pt x="1473" y="9257"/>
                </a:cubicBezTo>
                <a:cubicBezTo>
                  <a:pt x="2286" y="9257"/>
                  <a:pt x="2945" y="8222"/>
                  <a:pt x="2945" y="6943"/>
                </a:cubicBezTo>
                <a:cubicBezTo>
                  <a:pt x="2945" y="6671"/>
                  <a:pt x="2910" y="6414"/>
                  <a:pt x="2855" y="6171"/>
                </a:cubicBezTo>
                <a:lnTo>
                  <a:pt x="14818" y="6171"/>
                </a:lnTo>
                <a:cubicBezTo>
                  <a:pt x="14763" y="6414"/>
                  <a:pt x="14727" y="6671"/>
                  <a:pt x="14727" y="6943"/>
                </a:cubicBezTo>
                <a:cubicBezTo>
                  <a:pt x="14727" y="8222"/>
                  <a:pt x="15386" y="9257"/>
                  <a:pt x="16200" y="9257"/>
                </a:cubicBezTo>
                <a:cubicBezTo>
                  <a:pt x="16373" y="9257"/>
                  <a:pt x="16537" y="9202"/>
                  <a:pt x="16691" y="9116"/>
                </a:cubicBezTo>
                <a:cubicBezTo>
                  <a:pt x="16691" y="9116"/>
                  <a:pt x="16691" y="17113"/>
                  <a:pt x="16691" y="17113"/>
                </a:cubicBezTo>
                <a:close/>
                <a:moveTo>
                  <a:pt x="16200" y="20057"/>
                </a:moveTo>
                <a:cubicBezTo>
                  <a:pt x="15929" y="20057"/>
                  <a:pt x="15709" y="19712"/>
                  <a:pt x="15709" y="19286"/>
                </a:cubicBezTo>
                <a:cubicBezTo>
                  <a:pt x="15709" y="18860"/>
                  <a:pt x="15929" y="18514"/>
                  <a:pt x="16200" y="18514"/>
                </a:cubicBezTo>
                <a:cubicBezTo>
                  <a:pt x="16471" y="18514"/>
                  <a:pt x="16691" y="18860"/>
                  <a:pt x="16691" y="19286"/>
                </a:cubicBezTo>
                <a:cubicBezTo>
                  <a:pt x="16691" y="19712"/>
                  <a:pt x="16471" y="20057"/>
                  <a:pt x="16200" y="20057"/>
                </a:cubicBezTo>
                <a:moveTo>
                  <a:pt x="1473" y="20057"/>
                </a:moveTo>
                <a:cubicBezTo>
                  <a:pt x="1202" y="20057"/>
                  <a:pt x="982" y="19712"/>
                  <a:pt x="982" y="19286"/>
                </a:cubicBezTo>
                <a:cubicBezTo>
                  <a:pt x="982" y="18860"/>
                  <a:pt x="1202" y="18514"/>
                  <a:pt x="1473" y="18514"/>
                </a:cubicBezTo>
                <a:cubicBezTo>
                  <a:pt x="1744" y="18514"/>
                  <a:pt x="1964" y="18860"/>
                  <a:pt x="1964" y="19286"/>
                </a:cubicBezTo>
                <a:cubicBezTo>
                  <a:pt x="1964" y="19712"/>
                  <a:pt x="1744" y="20057"/>
                  <a:pt x="1473" y="20057"/>
                </a:cubicBezTo>
                <a:moveTo>
                  <a:pt x="1473" y="6171"/>
                </a:moveTo>
                <a:cubicBezTo>
                  <a:pt x="1744" y="6171"/>
                  <a:pt x="1964" y="6517"/>
                  <a:pt x="1964" y="6943"/>
                </a:cubicBezTo>
                <a:cubicBezTo>
                  <a:pt x="1964" y="7369"/>
                  <a:pt x="1744" y="7714"/>
                  <a:pt x="1473" y="7714"/>
                </a:cubicBezTo>
                <a:cubicBezTo>
                  <a:pt x="1202" y="7714"/>
                  <a:pt x="982" y="7369"/>
                  <a:pt x="982" y="6943"/>
                </a:cubicBezTo>
                <a:cubicBezTo>
                  <a:pt x="982" y="6517"/>
                  <a:pt x="1202" y="6171"/>
                  <a:pt x="1473" y="6171"/>
                </a:cubicBezTo>
                <a:moveTo>
                  <a:pt x="16691" y="4629"/>
                </a:moveTo>
                <a:lnTo>
                  <a:pt x="982" y="4629"/>
                </a:lnTo>
                <a:cubicBezTo>
                  <a:pt x="440" y="4629"/>
                  <a:pt x="0" y="5319"/>
                  <a:pt x="0" y="6171"/>
                </a:cubicBezTo>
                <a:lnTo>
                  <a:pt x="0" y="20057"/>
                </a:lnTo>
                <a:cubicBezTo>
                  <a:pt x="0" y="20909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0909"/>
                  <a:pt x="17673" y="20057"/>
                </a:cubicBezTo>
                <a:lnTo>
                  <a:pt x="17673" y="6171"/>
                </a:lnTo>
                <a:cubicBezTo>
                  <a:pt x="17673" y="5319"/>
                  <a:pt x="17233" y="4629"/>
                  <a:pt x="16691" y="4629"/>
                </a:cubicBezTo>
                <a:moveTo>
                  <a:pt x="20618" y="0"/>
                </a:moveTo>
                <a:lnTo>
                  <a:pt x="4909" y="0"/>
                </a:lnTo>
                <a:cubicBezTo>
                  <a:pt x="4367" y="0"/>
                  <a:pt x="3927" y="691"/>
                  <a:pt x="3927" y="1543"/>
                </a:cubicBezTo>
                <a:lnTo>
                  <a:pt x="3927" y="2314"/>
                </a:lnTo>
                <a:cubicBezTo>
                  <a:pt x="3927" y="2741"/>
                  <a:pt x="4147" y="3086"/>
                  <a:pt x="4418" y="3086"/>
                </a:cubicBezTo>
                <a:cubicBezTo>
                  <a:pt x="4689" y="3086"/>
                  <a:pt x="4909" y="2741"/>
                  <a:pt x="4909" y="2314"/>
                </a:cubicBezTo>
                <a:lnTo>
                  <a:pt x="4909" y="1543"/>
                </a:lnTo>
                <a:lnTo>
                  <a:pt x="20618" y="1543"/>
                </a:lnTo>
                <a:lnTo>
                  <a:pt x="20618" y="15429"/>
                </a:lnTo>
                <a:lnTo>
                  <a:pt x="19145" y="15429"/>
                </a:lnTo>
                <a:cubicBezTo>
                  <a:pt x="18875" y="15429"/>
                  <a:pt x="18655" y="15775"/>
                  <a:pt x="18655" y="16200"/>
                </a:cubicBezTo>
                <a:cubicBezTo>
                  <a:pt x="18655" y="16626"/>
                  <a:pt x="18875" y="16971"/>
                  <a:pt x="19145" y="16971"/>
                </a:cubicBezTo>
                <a:lnTo>
                  <a:pt x="20618" y="16971"/>
                </a:lnTo>
                <a:cubicBezTo>
                  <a:pt x="21160" y="16971"/>
                  <a:pt x="21600" y="16281"/>
                  <a:pt x="21600" y="15429"/>
                </a:cubicBezTo>
                <a:lnTo>
                  <a:pt x="21600" y="1543"/>
                </a:lnTo>
                <a:cubicBezTo>
                  <a:pt x="21600" y="691"/>
                  <a:pt x="21160" y="0"/>
                  <a:pt x="20618" y="0"/>
                </a:cubicBezTo>
                <a:moveTo>
                  <a:pt x="13255" y="16971"/>
                </a:moveTo>
                <a:cubicBezTo>
                  <a:pt x="12984" y="16971"/>
                  <a:pt x="12764" y="17317"/>
                  <a:pt x="12764" y="17743"/>
                </a:cubicBezTo>
                <a:cubicBezTo>
                  <a:pt x="12764" y="18169"/>
                  <a:pt x="12984" y="18514"/>
                  <a:pt x="13255" y="18514"/>
                </a:cubicBezTo>
                <a:cubicBezTo>
                  <a:pt x="13525" y="18514"/>
                  <a:pt x="13745" y="18169"/>
                  <a:pt x="13745" y="17743"/>
                </a:cubicBezTo>
                <a:cubicBezTo>
                  <a:pt x="13745" y="17317"/>
                  <a:pt x="13525" y="16971"/>
                  <a:pt x="13255" y="16971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733"/>
          <p:cNvSpPr/>
          <p:nvPr/>
        </p:nvSpPr>
        <p:spPr>
          <a:xfrm>
            <a:off x="880900" y="4941168"/>
            <a:ext cx="203148" cy="558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24542"/>
            <a:ext cx="7333451" cy="485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0532" y="4797152"/>
            <a:ext cx="1906116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590532" y="2060848"/>
            <a:ext cx="2537488" cy="9484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4378760" y="3084105"/>
            <a:ext cx="1129344" cy="56091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37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44354" cy="436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8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Список Джеффри Бил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21" y="1585913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00676"/>
            <a:ext cx="5962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Списки </a:t>
            </a:r>
            <a:r>
              <a:rPr lang="uk-UA" sz="4400" b="1" dirty="0" err="1" smtClean="0">
                <a:solidFill>
                  <a:srgbClr val="C00000"/>
                </a:solidFill>
              </a:rPr>
              <a:t>Дреффрі</a:t>
            </a:r>
            <a:r>
              <a:rPr lang="uk-UA" sz="4400" b="1" dirty="0" smtClean="0">
                <a:solidFill>
                  <a:srgbClr val="C00000"/>
                </a:solidFill>
              </a:rPr>
              <a:t> Білла</a:t>
            </a:r>
            <a:endParaRPr lang="uk-UA" sz="4400" dirty="0"/>
          </a:p>
        </p:txBody>
      </p:sp>
      <p:pic>
        <p:nvPicPr>
          <p:cNvPr id="6146" name="Picture 2" descr="Картинки по запросу Список Джеффри Бил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" y="870117"/>
            <a:ext cx="6762750" cy="402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023" y="48996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Список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, складений американським бібліотекарем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</a:rPr>
              <a:t>Джеффрі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Біллом,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якому представлені недобросовісні видавці, що випускають хижацькі видання та журнали,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</a:rPr>
              <a:t>які є 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</a:rPr>
              <a:t>відкритому доступі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899679"/>
            <a:ext cx="41764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400" dirty="0"/>
              <a:t>15 січня 2017 </a:t>
            </a:r>
            <a:r>
              <a:rPr lang="uk-UA" sz="1400" dirty="0" smtClean="0"/>
              <a:t>року весь </a:t>
            </a:r>
            <a:r>
              <a:rPr lang="uk-UA" sz="1400" dirty="0"/>
              <a:t>вміст </a:t>
            </a:r>
            <a:r>
              <a:rPr lang="en-US" sz="1400" dirty="0"/>
              <a:t>Scholarly Open Access - </a:t>
            </a:r>
            <a:r>
              <a:rPr lang="uk-UA" sz="1400" dirty="0"/>
              <a:t>сайту, на якому Білл розміщував свій список, - було повністю видалено разом з особистою сторінкою Білла на веб-сайті університету.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3" y="5930116"/>
            <a:ext cx="417646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Леслі </a:t>
            </a:r>
            <a:r>
              <a:rPr lang="ru-RU" sz="1400" dirty="0" err="1"/>
              <a:t>Ерл</a:t>
            </a:r>
            <a:r>
              <a:rPr lang="ru-RU" sz="1400" dirty="0"/>
              <a:t> заявив,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Білл</a:t>
            </a:r>
            <a:r>
              <a:rPr lang="ru-RU" sz="1400" dirty="0"/>
              <a:t> «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змушений</a:t>
            </a:r>
            <a:r>
              <a:rPr lang="ru-RU" sz="1400" dirty="0"/>
              <a:t> </a:t>
            </a:r>
            <a:r>
              <a:rPr lang="ru-RU" sz="1400" dirty="0" err="1"/>
              <a:t>закрити</a:t>
            </a:r>
            <a:r>
              <a:rPr lang="ru-RU" sz="1400" dirty="0"/>
              <a:t> блог через погрози і </a:t>
            </a:r>
            <a:r>
              <a:rPr lang="ru-RU" sz="1400" dirty="0" err="1" smtClean="0"/>
              <a:t>політику</a:t>
            </a:r>
            <a:r>
              <a:rPr lang="ru-RU" sz="1400" dirty="0" smtClean="0"/>
              <a:t>»</a:t>
            </a:r>
            <a:endParaRPr lang="uk-UA" sz="1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17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Як не стати жертвою хижацького журналу?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006600"/>
                </a:solidFill>
              </a:rPr>
              <a:t>Компанія </a:t>
            </a:r>
            <a:r>
              <a:rPr lang="en-US" b="1" dirty="0" smtClean="0">
                <a:solidFill>
                  <a:srgbClr val="006600"/>
                </a:solidFill>
              </a:rPr>
              <a:t>Science Insight </a:t>
            </a:r>
            <a:r>
              <a:rPr lang="uk-UA" b="1" dirty="0" smtClean="0">
                <a:solidFill>
                  <a:srgbClr val="006600"/>
                </a:solidFill>
              </a:rPr>
              <a:t>підготувала чек-лист для перевірки журналу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Перевірка індексації 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Назва журналу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Процес рецензування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Хто публікується у журналі?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Які статті публікує журнал?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Як багато статей публікує журнал?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Перевірте сайт та видавництво журналу</a:t>
            </a:r>
          </a:p>
          <a:p>
            <a:pPr marL="514350" indent="-514350">
              <a:buAutoNum type="arabicPeriod"/>
            </a:pPr>
            <a:r>
              <a:rPr lang="uk-UA" b="1" dirty="0" smtClean="0">
                <a:solidFill>
                  <a:srgbClr val="002060"/>
                </a:solidFill>
              </a:rPr>
              <a:t>Запитайте у експертів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7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49" y="6206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 smtClean="0">
                <a:solidFill>
                  <a:srgbClr val="C00000"/>
                </a:solidFill>
              </a:rPr>
              <a:t>Ніколи не подавайте одну статтю відразу у два або більше журналів!</a:t>
            </a:r>
          </a:p>
          <a:p>
            <a:pPr marL="0" indent="0" algn="ctr">
              <a:buNone/>
            </a:pPr>
            <a:r>
              <a:rPr lang="uk-UA" sz="4000" b="1" dirty="0" smtClean="0">
                <a:solidFill>
                  <a:srgbClr val="0070C0"/>
                </a:solidFill>
              </a:rPr>
              <a:t>Цим ви порушуєте етичні норми!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Картинки по запросу журнал науч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75167"/>
            <a:ext cx="4392488" cy="294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46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3" y="260648"/>
            <a:ext cx="8314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У разі відмови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68761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</a:rPr>
              <a:t>Імовірність - 40-90% ...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Не впадайте у відчай.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Це трапляється з усіма.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Спробуйте зрозуміти, </a:t>
            </a:r>
            <a:r>
              <a:rPr lang="uk-UA" sz="2400" b="1" dirty="0" smtClean="0">
                <a:solidFill>
                  <a:srgbClr val="C00000"/>
                </a:solidFill>
              </a:rPr>
              <a:t>ЧОМУ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</a:rPr>
              <a:t>Уважно прочитайте рецензію.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Будьте самокритичні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Якщо Ви маєте намір подати заявку в інший журнал,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підійдіть до цього процесу, як до написання нової статті.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</a:rPr>
              <a:t>Скористайтеся порадами рецензентів.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Прочитайте інструкцію для авторів нового журналу ще й ще раз.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C00000"/>
                </a:solidFill>
              </a:rPr>
              <a:t>Не подавайте статтю повторно не доопрацювавши її</a:t>
            </a:r>
            <a:r>
              <a:rPr lang="uk-UA" sz="24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098" name="Picture 2" descr="D:\наука\бази  даних\презентация статья\ресурси\rej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97" y="-4021"/>
            <a:ext cx="4159003" cy="27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62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Дякую за увагу!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46</a:t>
            </a:fld>
            <a:endParaRPr lang="uk-UA"/>
          </a:p>
        </p:txBody>
      </p:sp>
      <p:pic>
        <p:nvPicPr>
          <p:cNvPr id="1026" name="Picture 2" descr="Картинки по запросу на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" y="1417638"/>
            <a:ext cx="9197929" cy="38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892581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Яна </a:t>
            </a:r>
            <a:r>
              <a:rPr lang="ru-RU" sz="105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Сичікова</a:t>
            </a:r>
            <a:r>
              <a: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endParaRPr lang="uk-UA" sz="105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Голова Рад</a:t>
            </a:r>
            <a:r>
              <a:rPr lang="uk-UA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молодих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учених</a:t>
            </a:r>
            <a:r>
              <a:rPr lang="ru-RU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БДПУ</a:t>
            </a:r>
          </a:p>
          <a:p>
            <a:r>
              <a: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yanasuchikova@gmail.com</a:t>
            </a:r>
            <a:endParaRPr lang="ru-RU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Шкала </a:t>
            </a:r>
            <a:r>
              <a:rPr lang="uk-UA" b="1" dirty="0">
                <a:solidFill>
                  <a:srgbClr val="C00000"/>
                </a:solidFill>
              </a:rPr>
              <a:t>цінностей наукових публікацій </a:t>
            </a:r>
            <a:r>
              <a:rPr lang="uk-UA" b="1" dirty="0" smtClean="0">
                <a:solidFill>
                  <a:srgbClr val="C00000"/>
                </a:solidFill>
              </a:rPr>
              <a:t>за їх типом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3833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отримання грантів, проектів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772816"/>
            <a:ext cx="3973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Кар’єрне зростання</a:t>
            </a:r>
            <a:r>
              <a:rPr lang="ru-RU" sz="20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впізнаваність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2636911"/>
            <a:ext cx="3574232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Реферований науковий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Монографія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Збірник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конференцій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Тези доповідей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Підручник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636911"/>
            <a:ext cx="3672408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Реферований науковий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Підручник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Монографія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Збірник </a:t>
            </a: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матеріалів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конференцій </a:t>
            </a: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Тези </a:t>
            </a:r>
            <a:r>
              <a:rPr lang="uk-U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доповідей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5339" y="2172926"/>
            <a:ext cx="0" cy="3992378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75856" y="2990611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75856" y="3781919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4582019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75856" y="5355742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28910" y="3008195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28910" y="3799503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8910" y="4599603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28910" y="5373326"/>
            <a:ext cx="0" cy="463985"/>
          </a:xfrm>
          <a:prstGeom prst="straightConnector1">
            <a:avLst/>
          </a:prstGeom>
          <a:ln w="28575">
            <a:solidFill>
              <a:srgbClr val="C0000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0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609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Які основні критерії вибору журналу?</a:t>
            </a:r>
            <a:endParaRPr lang="ru-RU" sz="4000" dirty="0"/>
          </a:p>
        </p:txBody>
      </p:sp>
      <p:pic>
        <p:nvPicPr>
          <p:cNvPr id="1026" name="Picture 2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7375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92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7768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1. </a:t>
            </a:r>
            <a:r>
              <a:rPr lang="uk-UA" sz="2800" b="1" dirty="0" smtClean="0"/>
              <a:t>Визначте, чи Ваші досягнення настільки важливі, щоб поділитися ними через публікацію</a:t>
            </a:r>
          </a:p>
          <a:p>
            <a:r>
              <a:rPr lang="uk-UA" sz="3200" b="1" dirty="0" smtClean="0">
                <a:solidFill>
                  <a:srgbClr val="C00000"/>
                </a:solidFill>
              </a:rPr>
              <a:t>2. </a:t>
            </a:r>
            <a:r>
              <a:rPr lang="uk-UA" sz="2800" b="1" dirty="0" smtClean="0"/>
              <a:t>Виберіть тип публікації</a:t>
            </a:r>
          </a:p>
          <a:p>
            <a:r>
              <a:rPr lang="uk-UA" sz="3200" b="1" dirty="0" smtClean="0">
                <a:solidFill>
                  <a:srgbClr val="C00000"/>
                </a:solidFill>
              </a:rPr>
              <a:t>3. </a:t>
            </a:r>
            <a:r>
              <a:rPr lang="uk-UA" sz="2800" b="1" dirty="0" smtClean="0"/>
              <a:t>Виберіть журнал, що відповідає Вашій аудиторії і рівню престижу Вашої роботи</a:t>
            </a:r>
          </a:p>
          <a:p>
            <a:r>
              <a:rPr lang="uk-UA" sz="3200" b="1" dirty="0" smtClean="0">
                <a:solidFill>
                  <a:srgbClr val="C00000"/>
                </a:solidFill>
              </a:rPr>
              <a:t>4. </a:t>
            </a:r>
            <a:r>
              <a:rPr lang="uk-UA" sz="2800" b="1" dirty="0" smtClean="0"/>
              <a:t>Звіртесь з інструкцією для автора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2067" y="188640"/>
            <a:ext cx="74076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3200" b="1" dirty="0" smtClean="0">
                <a:solidFill>
                  <a:srgbClr val="C00000"/>
                </a:solidFill>
              </a:rPr>
              <a:t>Рекомендації </a:t>
            </a:r>
            <a:r>
              <a:rPr lang="en-US" sz="3200" b="1" dirty="0" smtClean="0">
                <a:solidFill>
                  <a:srgbClr val="C00000"/>
                </a:solidFill>
              </a:rPr>
              <a:t>Elsevier </a:t>
            </a:r>
            <a:r>
              <a:rPr lang="uk-UA" sz="3200" b="1" dirty="0" smtClean="0">
                <a:solidFill>
                  <a:srgbClr val="C00000"/>
                </a:solidFill>
              </a:rPr>
              <a:t>на першому етапі підготовки публікації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наука\бази  даних\презентация статья\ресурси\1200px-Elsevi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49080"/>
            <a:ext cx="231943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64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Вибір типу публікації</a:t>
            </a:r>
            <a:endParaRPr lang="uk-UA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86073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Conference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paper </a:t>
            </a:r>
            <a:endParaRPr lang="uk-UA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(«</a:t>
            </a:r>
            <a:r>
              <a:rPr lang="uk-UA" sz="2000" b="1" dirty="0" err="1" smtClean="0">
                <a:solidFill>
                  <a:schemeClr val="accent5">
                    <a:lumMod val="75000"/>
                  </a:schemeClr>
                </a:solidFill>
              </a:rPr>
              <a:t>процедінг</a:t>
            </a:r>
            <a:r>
              <a:rPr lang="uk-UA" sz="2000" b="1" dirty="0" smtClean="0">
                <a:solidFill>
                  <a:schemeClr val="accent5">
                    <a:lumMod val="75000"/>
                  </a:schemeClr>
                </a:solidFill>
              </a:rPr>
              <a:t>», матеріали конференцій)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886073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Full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Article </a:t>
            </a: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(«Повна стаття»)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341" y="3572616"/>
            <a:ext cx="3140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Short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Communications Articles </a:t>
            </a: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(«Коротке повідомлення»)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0276" y="3563833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Review paper/perspectives</a:t>
            </a: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75000"/>
                  </a:schemeClr>
                </a:solidFill>
              </a:rPr>
              <a:t>(«Стаття – огляд»)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276" y="20608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зазвичай 5-10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стор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 рисунки,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подається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організаторам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конференції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1981" y="164405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стандартний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формат для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поширення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завершених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наукових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досліджень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зазвичай 8-10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стор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5-8 рис.,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25-40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подається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редакції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журналу.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418" y="44992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швидкий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ранній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звіт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про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видатні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оригінальні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дослідження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набагато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менше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ніж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звичайна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стаття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не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більше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2500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слів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містити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малюнки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таблиці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мінімум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8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8761" y="4466590"/>
            <a:ext cx="44077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критичне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узагальнення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дослідної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теми,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зазвичай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10+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стор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5 + рис.,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80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посилань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зазвичай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готується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за запитом редактора.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1560" y="3429000"/>
            <a:ext cx="7776864" cy="0"/>
          </a:xfrm>
          <a:prstGeom prst="line">
            <a:avLst/>
          </a:prstGeom>
          <a:ln w="28575"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572000" y="980728"/>
            <a:ext cx="0" cy="5112568"/>
          </a:xfrm>
          <a:prstGeom prst="line">
            <a:avLst/>
          </a:prstGeom>
          <a:ln w="28575"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5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</a:rPr>
              <a:t>Вибір журналу</a:t>
            </a:r>
            <a:endParaRPr lang="uk-UA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886073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Вивчіть можливих «кандидатів» за допомогою баз даних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щоб з'ясувати: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/>
              <a:t>тематику і цільову аудиторію журналу;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/>
              <a:t>тип статей, що приймаються до журналу;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/>
              <a:t>рейтинг;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uk-UA" sz="2800" dirty="0" smtClean="0"/>
              <a:t>поточні «гарячі» теми.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Перегляньте реферати останнього випуску.</a:t>
            </a:r>
          </a:p>
          <a:p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Ознайомтеся з інструкцією для автора (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Guide for Authors)</a:t>
            </a: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9DF92-6163-4832-997E-F7B855A00ADF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1536</Words>
  <Application>Microsoft Office PowerPoint</Application>
  <PresentationFormat>Экран (4:3)</PresentationFormat>
  <Paragraphs>328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цінностей наукових публікацій за їх типом</vt:lpstr>
      <vt:lpstr>Презентация PowerPoint</vt:lpstr>
      <vt:lpstr>Презентация PowerPoint</vt:lpstr>
      <vt:lpstr>Презентация PowerPoint</vt:lpstr>
      <vt:lpstr>Презентация PowerPoint</vt:lpstr>
      <vt:lpstr>Спочатку треба визначитись із журналом, а потім починати писати статтю згідно з вимогами саме цього видання, а не навпаки!</vt:lpstr>
      <vt:lpstr>Чи є англійська мова обов’язковою?</vt:lpstr>
      <vt:lpstr>Презентация PowerPoint</vt:lpstr>
      <vt:lpstr>Презентация PowerPoint</vt:lpstr>
      <vt:lpstr>Як знайти журнал?</vt:lpstr>
      <vt:lpstr>Презентация PowerPoint</vt:lpstr>
      <vt:lpstr>Scopus</vt:lpstr>
      <vt:lpstr>Scopus</vt:lpstr>
      <vt:lpstr>Презентация PowerPoint</vt:lpstr>
      <vt:lpstr>Презентация PowerPoint</vt:lpstr>
      <vt:lpstr>Web of Science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Розподіл українських журналів за галузями знань</vt:lpstr>
      <vt:lpstr>Як не стати жертвами шахраїв?</vt:lpstr>
      <vt:lpstr>Презентация PowerPoint</vt:lpstr>
      <vt:lpstr>«Мурзілка» для науковців</vt:lpstr>
      <vt:lpstr>Ознаки сміттєвих журналів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 не стати жертвою хижацького журналу?</vt:lpstr>
      <vt:lpstr>`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77</cp:revision>
  <dcterms:created xsi:type="dcterms:W3CDTF">2017-12-06T11:25:16Z</dcterms:created>
  <dcterms:modified xsi:type="dcterms:W3CDTF">2017-12-15T07:31:59Z</dcterms:modified>
</cp:coreProperties>
</file>